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44" r:id="rId2"/>
  </p:sldMasterIdLst>
  <p:handoutMasterIdLst>
    <p:handoutMasterId r:id="rId74"/>
  </p:handoutMasterIdLst>
  <p:sldIdLst>
    <p:sldId id="350" r:id="rId3"/>
    <p:sldId id="368" r:id="rId4"/>
    <p:sldId id="371" r:id="rId5"/>
    <p:sldId id="257" r:id="rId6"/>
    <p:sldId id="258" r:id="rId7"/>
    <p:sldId id="259" r:id="rId8"/>
    <p:sldId id="278" r:id="rId9"/>
    <p:sldId id="260" r:id="rId10"/>
    <p:sldId id="261" r:id="rId11"/>
    <p:sldId id="267" r:id="rId12"/>
    <p:sldId id="300" r:id="rId13"/>
    <p:sldId id="301" r:id="rId14"/>
    <p:sldId id="292" r:id="rId15"/>
    <p:sldId id="262" r:id="rId16"/>
    <p:sldId id="327" r:id="rId17"/>
    <p:sldId id="284" r:id="rId18"/>
    <p:sldId id="264" r:id="rId19"/>
    <p:sldId id="279" r:id="rId20"/>
    <p:sldId id="286" r:id="rId21"/>
    <p:sldId id="287" r:id="rId22"/>
    <p:sldId id="288" r:id="rId23"/>
    <p:sldId id="302" r:id="rId24"/>
    <p:sldId id="323" r:id="rId25"/>
    <p:sldId id="303" r:id="rId26"/>
    <p:sldId id="271" r:id="rId27"/>
    <p:sldId id="269" r:id="rId28"/>
    <p:sldId id="335" r:id="rId29"/>
    <p:sldId id="268" r:id="rId30"/>
    <p:sldId id="293" r:id="rId31"/>
    <p:sldId id="296" r:id="rId32"/>
    <p:sldId id="298" r:id="rId33"/>
    <p:sldId id="275" r:id="rId34"/>
    <p:sldId id="347" r:id="rId35"/>
    <p:sldId id="294" r:id="rId36"/>
    <p:sldId id="266" r:id="rId37"/>
    <p:sldId id="277" r:id="rId38"/>
    <p:sldId id="373" r:id="rId39"/>
    <p:sldId id="374" r:id="rId40"/>
    <p:sldId id="276" r:id="rId41"/>
    <p:sldId id="314" r:id="rId42"/>
    <p:sldId id="316" r:id="rId43"/>
    <p:sldId id="345" r:id="rId44"/>
    <p:sldId id="346" r:id="rId45"/>
    <p:sldId id="315" r:id="rId46"/>
    <p:sldId id="307" r:id="rId47"/>
    <p:sldId id="309" r:id="rId48"/>
    <p:sldId id="306" r:id="rId49"/>
    <p:sldId id="308" r:id="rId50"/>
    <p:sldId id="310" r:id="rId51"/>
    <p:sldId id="311" r:id="rId52"/>
    <p:sldId id="312"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9" r:id="rId71"/>
    <p:sldId id="375" r:id="rId72"/>
    <p:sldId id="372" r:id="rId7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987"/>
    <a:srgbClr val="001B50"/>
    <a:srgbClr val="55918A"/>
    <a:srgbClr val="002774"/>
    <a:srgbClr val="E8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E2BB1DB-8F38-452A-A897-4218DD79DD35}" type="datetimeFigureOut">
              <a:rPr lang="en-AU" smtClean="0"/>
              <a:pPr/>
              <a:t>19/09/2016</a:t>
            </a:fld>
            <a:endParaRPr lang="en-AU"/>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C15358B-E1D1-4A79-962A-391A62A696AF}" type="slidenum">
              <a:rPr lang="en-AU" smtClean="0"/>
              <a:pPr/>
              <a:t>‹#›</a:t>
            </a:fld>
            <a:endParaRPr lang="en-AU"/>
          </a:p>
        </p:txBody>
      </p:sp>
    </p:spTree>
    <p:extLst>
      <p:ext uri="{BB962C8B-B14F-4D97-AF65-F5344CB8AC3E}">
        <p14:creationId xmlns:p14="http://schemas.microsoft.com/office/powerpoint/2010/main" val="2212602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289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248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7204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2092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9" name="Slide Number Placeholder 8"/>
          <p:cNvSpPr>
            <a:spLocks noGrp="1"/>
          </p:cNvSpPr>
          <p:nvPr>
            <p:ph type="sldNum" sz="quarter" idx="11"/>
          </p:nvPr>
        </p:nvSpPr>
        <p:spPr/>
        <p:txBody>
          <a:bodyPr/>
          <a:lstStyle/>
          <a:p>
            <a:fld id="{722136EA-3497-4A90-A319-D1C41095E6FB}"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19/09/2016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1632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0182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34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65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102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7488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228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35003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CC477B5-9707-4A4C-94A6-36BC760E2E42}" type="datetimeFigureOut">
              <a:rPr lang="en-AU" smtClean="0">
                <a:solidFill>
                  <a:prstClr val="black">
                    <a:tint val="75000"/>
                  </a:prstClr>
                </a:solidFill>
              </a:rPr>
              <a:pPr/>
              <a:t>19/09/2016</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ctrTitle"/>
          </p:nvPr>
        </p:nvSpPr>
        <p:spPr>
          <a:xfrm>
            <a:off x="965581" y="548486"/>
            <a:ext cx="6620172" cy="1698625"/>
          </a:xfrm>
        </p:spPr>
        <p:txBody>
          <a:bodyPr>
            <a:normAutofit/>
          </a:bodyPr>
          <a:lstStyle/>
          <a:p>
            <a:pPr>
              <a:defRPr/>
            </a:pPr>
            <a:r>
              <a:rPr lang="en-US" sz="4900" b="1" dirty="0" smtClean="0">
                <a:solidFill>
                  <a:srgbClr val="258987"/>
                </a:solidFill>
                <a:latin typeface="+mn-lt"/>
              </a:rPr>
              <a:t>Studying </a:t>
            </a:r>
            <a:r>
              <a:rPr lang="en-US" sz="4900" b="1" dirty="0">
                <a:solidFill>
                  <a:srgbClr val="258987"/>
                </a:solidFill>
                <a:latin typeface="+mn-lt"/>
              </a:rPr>
              <a:t>innovation </a:t>
            </a:r>
            <a:r>
              <a:rPr lang="en-US" sz="4900" b="1" dirty="0" smtClean="0">
                <a:solidFill>
                  <a:srgbClr val="258987"/>
                </a:solidFill>
                <a:latin typeface="+mn-lt"/>
              </a:rPr>
              <a:t/>
            </a:r>
            <a:br>
              <a:rPr lang="en-US" sz="4900" b="1" dirty="0" smtClean="0">
                <a:solidFill>
                  <a:srgbClr val="258987"/>
                </a:solidFill>
                <a:latin typeface="+mn-lt"/>
              </a:rPr>
            </a:br>
            <a:r>
              <a:rPr lang="en-US" sz="2800" dirty="0" smtClean="0">
                <a:solidFill>
                  <a:schemeClr val="accent2">
                    <a:lumMod val="50000"/>
                  </a:schemeClr>
                </a:solidFill>
                <a:latin typeface="+mn-lt"/>
              </a:rPr>
              <a:t>In particular </a:t>
            </a:r>
            <a:r>
              <a:rPr lang="en-US" sz="2800" dirty="0">
                <a:solidFill>
                  <a:schemeClr val="accent2">
                    <a:lumMod val="50000"/>
                  </a:schemeClr>
                </a:solidFill>
                <a:latin typeface="+mn-lt"/>
              </a:rPr>
              <a:t>the </a:t>
            </a:r>
            <a:r>
              <a:rPr lang="en-US" sz="2800" i="1" dirty="0">
                <a:solidFill>
                  <a:schemeClr val="accent2">
                    <a:lumMod val="50000"/>
                  </a:schemeClr>
                </a:solidFill>
                <a:latin typeface="+mn-lt"/>
              </a:rPr>
              <a:t>political economy </a:t>
            </a:r>
            <a:r>
              <a:rPr lang="en-US" sz="2800" dirty="0">
                <a:solidFill>
                  <a:schemeClr val="accent2">
                    <a:lumMod val="50000"/>
                  </a:schemeClr>
                </a:solidFill>
                <a:latin typeface="+mn-lt"/>
              </a:rPr>
              <a:t>of environmental policy and innovation </a:t>
            </a:r>
            <a:r>
              <a:rPr lang="en-US" sz="2800" dirty="0" smtClean="0">
                <a:solidFill>
                  <a:schemeClr val="accent2">
                    <a:lumMod val="50000"/>
                  </a:schemeClr>
                </a:solidFill>
                <a:latin typeface="+mn-lt"/>
              </a:rPr>
              <a:t>policy</a:t>
            </a:r>
            <a:endParaRPr lang="en-US" altLang="en-US" sz="2800" i="0" dirty="0" smtClean="0">
              <a:solidFill>
                <a:schemeClr val="accent2">
                  <a:lumMod val="50000"/>
                </a:schemeClr>
              </a:solidFill>
              <a:latin typeface="+mn-lt"/>
            </a:endParaRPr>
          </a:p>
        </p:txBody>
      </p:sp>
      <p:sp>
        <p:nvSpPr>
          <p:cNvPr id="2050" name="Rectangle 3"/>
          <p:cNvSpPr>
            <a:spLocks noGrp="1" noChangeArrowheads="1"/>
          </p:cNvSpPr>
          <p:nvPr>
            <p:ph type="subTitle" idx="1"/>
          </p:nvPr>
        </p:nvSpPr>
        <p:spPr>
          <a:xfrm>
            <a:off x="5652120" y="3892637"/>
            <a:ext cx="2160240" cy="685800"/>
          </a:xfrm>
        </p:spPr>
        <p:txBody>
          <a:bodyPr/>
          <a:lstStyle/>
          <a:p>
            <a:pPr eaLnBrk="1" hangingPunct="1"/>
            <a:r>
              <a:rPr lang="de-DE" altLang="en-US" sz="2600" b="1" dirty="0" smtClean="0">
                <a:solidFill>
                  <a:srgbClr val="C00000"/>
                </a:solidFill>
              </a:rPr>
              <a:t>René Kemp</a:t>
            </a:r>
          </a:p>
          <a:p>
            <a:pPr eaLnBrk="1" hangingPunct="1"/>
            <a:endParaRPr lang="en-US" altLang="en-US" dirty="0" smtClean="0"/>
          </a:p>
        </p:txBody>
      </p:sp>
      <p:pic>
        <p:nvPicPr>
          <p:cNvPr id="2052" name="Picture 9" descr="F:\ICISalgemeen\logo's\ICISlogo transpara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488" y="55229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logoUM_mer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5522913"/>
            <a:ext cx="13700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p:cNvSpPr txBox="1">
            <a:spLocks noChangeArrowheads="1"/>
          </p:cNvSpPr>
          <p:nvPr/>
        </p:nvSpPr>
        <p:spPr bwMode="auto">
          <a:xfrm>
            <a:off x="5279983" y="4722694"/>
            <a:ext cx="2819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aramond" pitchFamily="18" charset="0"/>
              </a:defRPr>
            </a:lvl1pPr>
            <a:lvl2pPr marL="742950" indent="-285750" eaLnBrk="0" hangingPunct="0">
              <a:spcBef>
                <a:spcPct val="20000"/>
              </a:spcBef>
              <a:buChar char="–"/>
              <a:defRPr sz="2800">
                <a:solidFill>
                  <a:schemeClr val="tx1"/>
                </a:solidFill>
                <a:latin typeface="Garamond" pitchFamily="18" charset="0"/>
              </a:defRPr>
            </a:lvl2pPr>
            <a:lvl3pPr marL="1143000" indent="-228600" eaLnBrk="0" hangingPunct="0">
              <a:spcBef>
                <a:spcPct val="20000"/>
              </a:spcBef>
              <a:buChar char="•"/>
              <a:defRPr sz="2400">
                <a:solidFill>
                  <a:schemeClr val="tx1"/>
                </a:solidFill>
                <a:latin typeface="Garamond" pitchFamily="18" charset="0"/>
              </a:defRPr>
            </a:lvl3pPr>
            <a:lvl4pPr marL="1600200" indent="-228600" eaLnBrk="0" hangingPunct="0">
              <a:spcBef>
                <a:spcPct val="20000"/>
              </a:spcBef>
              <a:buChar char="–"/>
              <a:defRPr sz="2000">
                <a:solidFill>
                  <a:schemeClr val="tx1"/>
                </a:solidFill>
                <a:latin typeface="Garamond" pitchFamily="18" charset="0"/>
              </a:defRPr>
            </a:lvl4pPr>
            <a:lvl5pPr marL="2057400" indent="-228600" eaLnBrk="0" hangingPunct="0">
              <a:spcBef>
                <a:spcPct val="20000"/>
              </a:spcBef>
              <a:buChar char="»"/>
              <a:defRPr sz="2000">
                <a:solidFill>
                  <a:schemeClr val="tx1"/>
                </a:solidFill>
                <a:latin typeface="Garamond"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400" dirty="0">
                <a:solidFill>
                  <a:srgbClr val="001B50"/>
                </a:solidFill>
                <a:latin typeface="Arial" pitchFamily="34" charset="0"/>
              </a:rPr>
              <a:t>Presentation for </a:t>
            </a:r>
            <a:endParaRPr lang="en-US" altLang="en-US" sz="1400" dirty="0" smtClean="0">
              <a:solidFill>
                <a:srgbClr val="001B50"/>
              </a:solidFill>
              <a:latin typeface="Arial" pitchFamily="34" charset="0"/>
            </a:endParaRPr>
          </a:p>
          <a:p>
            <a:pPr algn="ctr" eaLnBrk="1" hangingPunct="1">
              <a:spcBef>
                <a:spcPct val="0"/>
              </a:spcBef>
              <a:buFontTx/>
              <a:buNone/>
            </a:pPr>
            <a:r>
              <a:rPr lang="en-US" altLang="en-US" sz="1400" dirty="0">
                <a:solidFill>
                  <a:srgbClr val="001B50"/>
                </a:solidFill>
                <a:latin typeface="Arial" pitchFamily="34" charset="0"/>
              </a:rPr>
              <a:t>2015 EAEPE SUMMER SCHOOL 6–10 July, 2015</a:t>
            </a:r>
          </a:p>
          <a:p>
            <a:pPr algn="ctr" eaLnBrk="1" hangingPunct="1">
              <a:spcBef>
                <a:spcPct val="0"/>
              </a:spcBef>
              <a:buFontTx/>
              <a:buNone/>
            </a:pPr>
            <a:r>
              <a:rPr lang="en-US" altLang="en-US" sz="1400" dirty="0">
                <a:solidFill>
                  <a:srgbClr val="001B50"/>
                </a:solidFill>
                <a:latin typeface="Arial" pitchFamily="34" charset="0"/>
              </a:rPr>
              <a:t>“CAPITALISM, INEQUALITY AND (UN)SUSTAINABLE DEVELOPMENT”</a:t>
            </a:r>
          </a:p>
          <a:p>
            <a:pPr algn="ctr" eaLnBrk="1" hangingPunct="1">
              <a:spcBef>
                <a:spcPct val="0"/>
              </a:spcBef>
              <a:buFontTx/>
              <a:buNone/>
            </a:pPr>
            <a:r>
              <a:rPr lang="en-US" altLang="en-US" sz="1400" dirty="0" smtClean="0">
                <a:solidFill>
                  <a:srgbClr val="001B50"/>
                </a:solidFill>
                <a:latin typeface="Arial" pitchFamily="34" charset="0"/>
              </a:rPr>
              <a:t>University </a:t>
            </a:r>
            <a:r>
              <a:rPr lang="en-US" altLang="en-US" sz="1400" dirty="0">
                <a:solidFill>
                  <a:srgbClr val="001B50"/>
                </a:solidFill>
                <a:latin typeface="Arial" pitchFamily="34" charset="0"/>
              </a:rPr>
              <a:t>Roma </a:t>
            </a:r>
            <a:r>
              <a:rPr lang="en-US" altLang="en-US" sz="1400" dirty="0" smtClean="0">
                <a:solidFill>
                  <a:srgbClr val="001B50"/>
                </a:solidFill>
                <a:latin typeface="Arial" pitchFamily="34" charset="0"/>
              </a:rPr>
              <a:t>Tre</a:t>
            </a:r>
            <a:endParaRPr lang="en-US" altLang="en-US" sz="1400" dirty="0">
              <a:solidFill>
                <a:srgbClr val="001B50"/>
              </a:solidFill>
              <a:latin typeface="Arial" pitchFamily="34" charset="0"/>
            </a:endParaRPr>
          </a:p>
        </p:txBody>
      </p:sp>
      <p:pic>
        <p:nvPicPr>
          <p:cNvPr id="2057" name="Picture 9" descr="http://www.irishtimes.com/polopoly_fs/1.1778655.1398851377!/image/image.jpg_gen/derivatives/box_620_330/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059" y="3819318"/>
            <a:ext cx="2330071" cy="1240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2417235"/>
            <a:ext cx="1211031" cy="130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fbeeldingsresultaat voor frugal innov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5045" y="2333954"/>
            <a:ext cx="2352085" cy="14700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5718" y="2354736"/>
            <a:ext cx="1960071" cy="147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3009" y="3957142"/>
            <a:ext cx="1952780" cy="110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37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936104"/>
          </a:xfrm>
        </p:spPr>
        <p:txBody>
          <a:bodyPr>
            <a:normAutofit/>
          </a:bodyPr>
          <a:lstStyle/>
          <a:p>
            <a:r>
              <a:rPr lang="en-US" sz="4400" dirty="0" smtClean="0">
                <a:solidFill>
                  <a:srgbClr val="258987"/>
                </a:solidFill>
              </a:rPr>
              <a:t>The chain-linked model</a:t>
            </a:r>
            <a:endParaRPr lang="en-US" sz="4400" dirty="0">
              <a:solidFill>
                <a:srgbClr val="258987"/>
              </a:solidFill>
            </a:endParaRPr>
          </a:p>
        </p:txBody>
      </p:sp>
      <p:pic>
        <p:nvPicPr>
          <p:cNvPr id="1025" name="Picture 1"/>
          <p:cNvPicPr>
            <a:picLocks noChangeAspect="1" noChangeArrowheads="1"/>
          </p:cNvPicPr>
          <p:nvPr/>
        </p:nvPicPr>
        <p:blipFill>
          <a:blip r:embed="rId2" cstate="print"/>
          <a:srcRect/>
          <a:stretch>
            <a:fillRect/>
          </a:stretch>
        </p:blipFill>
        <p:spPr bwMode="auto">
          <a:xfrm>
            <a:off x="1187624" y="1772816"/>
            <a:ext cx="5573085" cy="3744416"/>
          </a:xfrm>
          <a:prstGeom prst="rect">
            <a:avLst/>
          </a:prstGeom>
          <a:noFill/>
        </p:spPr>
      </p:pic>
      <p:sp>
        <p:nvSpPr>
          <p:cNvPr id="1027" name="Rectangle 3"/>
          <p:cNvSpPr>
            <a:spLocks noChangeArrowheads="1"/>
          </p:cNvSpPr>
          <p:nvPr/>
        </p:nvSpPr>
        <p:spPr bwMode="auto">
          <a:xfrm>
            <a:off x="-252536" y="583880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Source: Kline and Rosenberg (1986)</a:t>
            </a:r>
            <a:endParaRPr kumimoji="0" lang="en-GB" altLang="zh-CN"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err="1" smtClean="0"/>
              <a:t>Pavitt’s</a:t>
            </a:r>
            <a:r>
              <a:rPr lang="en-AU" dirty="0" smtClean="0"/>
              <a:t> taxonomy</a:t>
            </a:r>
            <a:endParaRPr lang="en-AU" dirty="0"/>
          </a:p>
        </p:txBody>
      </p:sp>
      <p:sp>
        <p:nvSpPr>
          <p:cNvPr id="6" name="Content Placeholder 5"/>
          <p:cNvSpPr>
            <a:spLocks noGrp="1"/>
          </p:cNvSpPr>
          <p:nvPr>
            <p:ph idx="1"/>
          </p:nvPr>
        </p:nvSpPr>
        <p:spPr/>
        <p:txBody>
          <a:bodyPr/>
          <a:lstStyle/>
          <a:p>
            <a:endParaRPr lang="en-AU" dirty="0" smtClean="0"/>
          </a:p>
          <a:p>
            <a:endParaRPr lang="en-AU" dirty="0"/>
          </a:p>
        </p:txBody>
      </p:sp>
      <p:sp>
        <p:nvSpPr>
          <p:cNvPr id="2" name="Rectangle 1"/>
          <p:cNvSpPr/>
          <p:nvPr/>
        </p:nvSpPr>
        <p:spPr>
          <a:xfrm>
            <a:off x="683568" y="1412776"/>
            <a:ext cx="7199805" cy="4678204"/>
          </a:xfrm>
          <a:prstGeom prst="rect">
            <a:avLst/>
          </a:prstGeom>
        </p:spPr>
        <p:txBody>
          <a:bodyPr wrap="square">
            <a:spAutoFit/>
          </a:bodyPr>
          <a:lstStyle/>
          <a:p>
            <a:r>
              <a:rPr lang="en-AU" sz="2600" b="1" dirty="0" smtClean="0">
                <a:solidFill>
                  <a:srgbClr val="258987"/>
                </a:solidFill>
              </a:rPr>
              <a:t>Four </a:t>
            </a:r>
            <a:r>
              <a:rPr lang="en-AU" sz="2600" b="1" dirty="0">
                <a:solidFill>
                  <a:srgbClr val="258987"/>
                </a:solidFill>
              </a:rPr>
              <a:t>categories </a:t>
            </a:r>
            <a:r>
              <a:rPr lang="en-AU" sz="2600" dirty="0">
                <a:solidFill>
                  <a:srgbClr val="258987"/>
                </a:solidFill>
              </a:rPr>
              <a:t>of </a:t>
            </a:r>
            <a:r>
              <a:rPr lang="en-AU" sz="2600" dirty="0" smtClean="0">
                <a:solidFill>
                  <a:srgbClr val="258987"/>
                </a:solidFill>
              </a:rPr>
              <a:t>industrial firms:</a:t>
            </a:r>
            <a:endParaRPr lang="en-AU" sz="2600" dirty="0">
              <a:solidFill>
                <a:srgbClr val="258987"/>
              </a:solidFill>
            </a:endParaRPr>
          </a:p>
          <a:p>
            <a:endParaRPr lang="en-AU" sz="1600" dirty="0">
              <a:solidFill>
                <a:prstClr val="black"/>
              </a:solidFill>
            </a:endParaRPr>
          </a:p>
          <a:p>
            <a:r>
              <a:rPr lang="en-AU" sz="1600" dirty="0">
                <a:solidFill>
                  <a:prstClr val="black"/>
                </a:solidFill>
              </a:rPr>
              <a:t>(1) </a:t>
            </a:r>
            <a:r>
              <a:rPr lang="en-AU" sz="1600" b="1" dirty="0">
                <a:solidFill>
                  <a:prstClr val="black"/>
                </a:solidFill>
              </a:rPr>
              <a:t>Supplier-dominated</a:t>
            </a:r>
            <a:r>
              <a:rPr lang="en-AU" sz="1600" dirty="0">
                <a:solidFill>
                  <a:prstClr val="black"/>
                </a:solidFill>
              </a:rPr>
              <a:t>: includes firms from mostly traditional manufacturing such as textiles and agriculture which rely on sources of innovation external to the firm.</a:t>
            </a:r>
          </a:p>
          <a:p>
            <a:endParaRPr lang="en-AU" sz="1600" dirty="0">
              <a:solidFill>
                <a:prstClr val="black"/>
              </a:solidFill>
            </a:endParaRPr>
          </a:p>
          <a:p>
            <a:r>
              <a:rPr lang="en-AU" sz="1600" dirty="0">
                <a:solidFill>
                  <a:prstClr val="black"/>
                </a:solidFill>
              </a:rPr>
              <a:t>(2) </a:t>
            </a:r>
            <a:r>
              <a:rPr lang="en-AU" sz="1600" b="1" dirty="0">
                <a:solidFill>
                  <a:prstClr val="black"/>
                </a:solidFill>
              </a:rPr>
              <a:t>Scale-intensive</a:t>
            </a:r>
            <a:r>
              <a:rPr lang="en-AU" sz="1600" dirty="0">
                <a:solidFill>
                  <a:prstClr val="black"/>
                </a:solidFill>
              </a:rPr>
              <a:t>: characterized by mainly large firms producing basic materials and consumer durables, e.g. automotive sector. Sources of innovation may be both internal and external to the firm with a medium-level of </a:t>
            </a:r>
            <a:r>
              <a:rPr lang="en-AU" sz="1600" dirty="0" err="1">
                <a:solidFill>
                  <a:prstClr val="black"/>
                </a:solidFill>
              </a:rPr>
              <a:t>appropriability</a:t>
            </a:r>
            <a:r>
              <a:rPr lang="en-AU" sz="1600" dirty="0">
                <a:solidFill>
                  <a:prstClr val="black"/>
                </a:solidFill>
              </a:rPr>
              <a:t>.</a:t>
            </a:r>
          </a:p>
          <a:p>
            <a:endParaRPr lang="en-AU" sz="1600" dirty="0">
              <a:solidFill>
                <a:prstClr val="black"/>
              </a:solidFill>
            </a:endParaRPr>
          </a:p>
          <a:p>
            <a:r>
              <a:rPr lang="en-AU" sz="1600" dirty="0">
                <a:solidFill>
                  <a:prstClr val="black"/>
                </a:solidFill>
              </a:rPr>
              <a:t>(3) </a:t>
            </a:r>
            <a:r>
              <a:rPr lang="en-AU" sz="1600" b="1" dirty="0">
                <a:solidFill>
                  <a:prstClr val="black"/>
                </a:solidFill>
              </a:rPr>
              <a:t>Specialized suppliers</a:t>
            </a:r>
            <a:r>
              <a:rPr lang="en-AU" sz="1600" dirty="0">
                <a:solidFill>
                  <a:prstClr val="black"/>
                </a:solidFill>
              </a:rPr>
              <a:t>: smaller, more specialized firms producing technology to be sold into other firms, e.g. specialized machinery production and high-tech instruments. There is a high level of </a:t>
            </a:r>
            <a:r>
              <a:rPr lang="en-AU" sz="1600" dirty="0" err="1">
                <a:solidFill>
                  <a:prstClr val="black"/>
                </a:solidFill>
              </a:rPr>
              <a:t>appropriability</a:t>
            </a:r>
            <a:r>
              <a:rPr lang="en-AU" sz="1600" dirty="0">
                <a:solidFill>
                  <a:prstClr val="black"/>
                </a:solidFill>
              </a:rPr>
              <a:t> due to the tacit nature of the knowledge.</a:t>
            </a:r>
          </a:p>
          <a:p>
            <a:endParaRPr lang="en-AU" sz="1600" dirty="0">
              <a:solidFill>
                <a:prstClr val="black"/>
              </a:solidFill>
            </a:endParaRPr>
          </a:p>
          <a:p>
            <a:r>
              <a:rPr lang="en-AU" sz="1600" dirty="0">
                <a:solidFill>
                  <a:prstClr val="black"/>
                </a:solidFill>
              </a:rPr>
              <a:t>(4) </a:t>
            </a:r>
            <a:r>
              <a:rPr lang="en-AU" sz="1600" b="1" dirty="0">
                <a:solidFill>
                  <a:prstClr val="black"/>
                </a:solidFill>
              </a:rPr>
              <a:t>Science-based</a:t>
            </a:r>
            <a:r>
              <a:rPr lang="en-AU" sz="1600" dirty="0">
                <a:solidFill>
                  <a:prstClr val="black"/>
                </a:solidFill>
              </a:rPr>
              <a:t>: high-tech firms which rely on R&amp;D from both in-house sources and university research, including industries such as pharmaceuticals and electronics. Firms in this sector develop new products or processes and have a high degree of </a:t>
            </a:r>
            <a:r>
              <a:rPr lang="en-AU" sz="1600" dirty="0" err="1">
                <a:solidFill>
                  <a:prstClr val="black"/>
                </a:solidFill>
              </a:rPr>
              <a:t>appropriability</a:t>
            </a:r>
            <a:r>
              <a:rPr lang="en-AU" sz="1600" dirty="0">
                <a:solidFill>
                  <a:prstClr val="black"/>
                </a:solidFill>
              </a:rPr>
              <a:t> from patents, secrecy, and tacit know-how.</a:t>
            </a:r>
          </a:p>
        </p:txBody>
      </p:sp>
    </p:spTree>
    <p:extLst>
      <p:ext uri="{BB962C8B-B14F-4D97-AF65-F5344CB8AC3E}">
        <p14:creationId xmlns:p14="http://schemas.microsoft.com/office/powerpoint/2010/main" val="145577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6978352" cy="1600200"/>
          </a:xfrm>
        </p:spPr>
        <p:txBody>
          <a:bodyPr>
            <a:normAutofit/>
          </a:bodyPr>
          <a:lstStyle/>
          <a:p>
            <a:r>
              <a:rPr lang="en-AU" sz="4000" dirty="0" smtClean="0">
                <a:solidFill>
                  <a:srgbClr val="258987"/>
                </a:solidFill>
              </a:rPr>
              <a:t>A taxonomy of eco-innovators</a:t>
            </a:r>
            <a:endParaRPr lang="en-AU" sz="4000" dirty="0">
              <a:solidFill>
                <a:srgbClr val="258987"/>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6380267" cy="441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77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48680"/>
            <a:ext cx="572452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30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Theories cont.</a:t>
            </a:r>
            <a:endParaRPr lang="en-AU" sz="3400" dirty="0"/>
          </a:p>
        </p:txBody>
      </p:sp>
      <p:sp>
        <p:nvSpPr>
          <p:cNvPr id="3" name="Content Placeholder 2"/>
          <p:cNvSpPr>
            <a:spLocks noGrp="1"/>
          </p:cNvSpPr>
          <p:nvPr>
            <p:ph idx="1"/>
          </p:nvPr>
        </p:nvSpPr>
        <p:spPr>
          <a:xfrm>
            <a:off x="755576" y="1412776"/>
            <a:ext cx="7543800" cy="2023120"/>
          </a:xfrm>
        </p:spPr>
        <p:txBody>
          <a:bodyPr/>
          <a:lstStyle/>
          <a:p>
            <a:r>
              <a:rPr lang="en-AU" sz="3000" dirty="0" smtClean="0"/>
              <a:t>The </a:t>
            </a:r>
            <a:r>
              <a:rPr lang="en-AU" sz="3000" b="1" dirty="0" smtClean="0"/>
              <a:t>threshold model </a:t>
            </a:r>
            <a:r>
              <a:rPr lang="en-AU" sz="3000" dirty="0" smtClean="0"/>
              <a:t>of technology diffusion </a:t>
            </a:r>
            <a:r>
              <a:rPr lang="en-AU" dirty="0" smtClean="0">
                <a:solidFill>
                  <a:schemeClr val="accent5">
                    <a:lumMod val="60000"/>
                    <a:lumOff val="40000"/>
                  </a:schemeClr>
                </a:solidFill>
              </a:rPr>
              <a:t>(based on bandwagon effects of network externalities and epidemic learning and (endogenous) technology improvements)</a:t>
            </a:r>
          </a:p>
          <a:p>
            <a:endParaRPr lang="en-AU" sz="2600" dirty="0"/>
          </a:p>
          <a:p>
            <a:endParaRPr lang="en-AU" sz="2600" dirty="0" smtClean="0"/>
          </a:p>
          <a:p>
            <a:endParaRPr lang="en-AU" sz="2600" dirty="0"/>
          </a:p>
          <a:p>
            <a:endParaRPr lang="en-AU" sz="2600" dirty="0"/>
          </a:p>
        </p:txBody>
      </p:sp>
      <p:pic>
        <p:nvPicPr>
          <p:cNvPr id="5" name="Picture 3" descr="B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16832"/>
            <a:ext cx="4885928" cy="35497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0112" y="4027816"/>
            <a:ext cx="2934072" cy="646331"/>
          </a:xfrm>
          <a:prstGeom prst="rect">
            <a:avLst/>
          </a:prstGeom>
        </p:spPr>
        <p:txBody>
          <a:bodyPr wrap="square">
            <a:spAutoFit/>
          </a:bodyPr>
          <a:lstStyle/>
          <a:p>
            <a:r>
              <a:rPr lang="en-GB" altLang="en-US" b="1" dirty="0">
                <a:solidFill>
                  <a:srgbClr val="258987"/>
                </a:solidFill>
                <a:cs typeface="Times New Roman" pitchFamily="18" charset="0"/>
              </a:rPr>
              <a:t>with </a:t>
            </a:r>
            <a:r>
              <a:rPr lang="en-GB" altLang="en-US" b="1" i="1" dirty="0" err="1">
                <a:solidFill>
                  <a:srgbClr val="258987"/>
                </a:solidFill>
                <a:cs typeface="Times New Roman" pitchFamily="18" charset="0"/>
              </a:rPr>
              <a:t>Xt</a:t>
            </a:r>
            <a:r>
              <a:rPr lang="en-GB" altLang="en-US" b="1" dirty="0">
                <a:solidFill>
                  <a:srgbClr val="258987"/>
                </a:solidFill>
                <a:cs typeface="Times New Roman" pitchFamily="18" charset="0"/>
              </a:rPr>
              <a:t> = willingness to pay, </a:t>
            </a:r>
            <a:r>
              <a:rPr lang="en-GB" altLang="en-US" b="1" i="1" dirty="0">
                <a:solidFill>
                  <a:srgbClr val="258987"/>
                </a:solidFill>
                <a:cs typeface="Times New Roman" pitchFamily="18" charset="0"/>
              </a:rPr>
              <a:t>Ct</a:t>
            </a:r>
            <a:r>
              <a:rPr lang="en-GB" altLang="en-US" b="1" dirty="0">
                <a:solidFill>
                  <a:srgbClr val="258987"/>
                </a:solidFill>
                <a:cs typeface="Times New Roman" pitchFamily="18" charset="0"/>
              </a:rPr>
              <a:t> = costs of </a:t>
            </a:r>
            <a:r>
              <a:rPr lang="en-GB" altLang="en-US" b="1" dirty="0" smtClean="0">
                <a:solidFill>
                  <a:srgbClr val="258987"/>
                </a:solidFill>
                <a:cs typeface="Times New Roman" pitchFamily="18" charset="0"/>
              </a:rPr>
              <a:t>adoption</a:t>
            </a:r>
            <a:endParaRPr lang="en-AU" dirty="0">
              <a:solidFill>
                <a:srgbClr val="258987"/>
              </a:solidFill>
            </a:endParaRPr>
          </a:p>
        </p:txBody>
      </p:sp>
    </p:spTree>
    <p:extLst>
      <p:ext uri="{BB962C8B-B14F-4D97-AF65-F5344CB8AC3E}">
        <p14:creationId xmlns:p14="http://schemas.microsoft.com/office/powerpoint/2010/main" val="346769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smtClean="0">
                <a:solidFill>
                  <a:srgbClr val="258987"/>
                </a:solidFill>
              </a:rPr>
              <a:t>A social psychology model of behavioural change</a:t>
            </a:r>
            <a:endParaRPr lang="en-AU" sz="4000" dirty="0">
              <a:solidFill>
                <a:srgbClr val="258987"/>
              </a:solidFill>
            </a:endParaRPr>
          </a:p>
        </p:txBody>
      </p:sp>
      <p:pic>
        <p:nvPicPr>
          <p:cNvPr id="3" name="Bild 1"/>
          <p:cNvPicPr>
            <a:picLocks noChangeAspect="1" noChangeArrowheads="1"/>
          </p:cNvPicPr>
          <p:nvPr/>
        </p:nvPicPr>
        <p:blipFill>
          <a:blip r:embed="rId2" cstate="print">
            <a:extLst>
              <a:ext uri="{28A0092B-C50C-407E-A947-70E740481C1C}">
                <a14:useLocalDpi xmlns:a14="http://schemas.microsoft.com/office/drawing/2010/main" val="0"/>
              </a:ext>
            </a:extLst>
          </a:blip>
          <a:srcRect l="2466" t="2538" r="1324" b="2809"/>
          <a:stretch>
            <a:fillRect/>
          </a:stretch>
        </p:blipFill>
        <p:spPr bwMode="auto">
          <a:xfrm>
            <a:off x="395536" y="1844824"/>
            <a:ext cx="7488063" cy="299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7591375" cy="609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88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224136"/>
          </a:xfrm>
        </p:spPr>
        <p:txBody>
          <a:bodyPr>
            <a:noAutofit/>
          </a:bodyPr>
          <a:lstStyle/>
          <a:p>
            <a:r>
              <a:rPr lang="en-AU" sz="4000" dirty="0" smtClean="0">
                <a:solidFill>
                  <a:srgbClr val="258987"/>
                </a:solidFill>
              </a:rPr>
              <a:t>My </a:t>
            </a:r>
            <a:r>
              <a:rPr lang="en-AU" sz="4000" b="1" dirty="0" smtClean="0">
                <a:solidFill>
                  <a:srgbClr val="258987"/>
                </a:solidFill>
              </a:rPr>
              <a:t>critical</a:t>
            </a:r>
            <a:r>
              <a:rPr lang="en-AU" sz="4000" dirty="0" smtClean="0">
                <a:solidFill>
                  <a:srgbClr val="258987"/>
                </a:solidFill>
              </a:rPr>
              <a:t> view of the innovation literature is that</a:t>
            </a:r>
            <a:endParaRPr lang="en-AU" sz="4000" dirty="0">
              <a:solidFill>
                <a:srgbClr val="258987"/>
              </a:solidFill>
            </a:endParaRPr>
          </a:p>
        </p:txBody>
      </p:sp>
      <p:sp>
        <p:nvSpPr>
          <p:cNvPr id="3" name="Content Placeholder 2"/>
          <p:cNvSpPr>
            <a:spLocks noGrp="1"/>
          </p:cNvSpPr>
          <p:nvPr>
            <p:ph idx="1"/>
          </p:nvPr>
        </p:nvSpPr>
        <p:spPr>
          <a:xfrm>
            <a:off x="755576" y="1844824"/>
            <a:ext cx="7632848" cy="4392488"/>
          </a:xfrm>
        </p:spPr>
        <p:txBody>
          <a:bodyPr>
            <a:noAutofit/>
          </a:bodyPr>
          <a:lstStyle/>
          <a:p>
            <a:pPr>
              <a:lnSpc>
                <a:spcPct val="125000"/>
              </a:lnSpc>
            </a:pPr>
            <a:r>
              <a:rPr lang="en-AU" sz="1600" dirty="0" smtClean="0"/>
              <a:t>Causal mechanisms are poorly investigated (they are either implicit or crudely assessed)</a:t>
            </a:r>
          </a:p>
          <a:p>
            <a:pPr>
              <a:lnSpc>
                <a:spcPct val="125000"/>
              </a:lnSpc>
            </a:pPr>
            <a:r>
              <a:rPr lang="en-AU" sz="1600" dirty="0" smtClean="0"/>
              <a:t>Limited use is made of mixed methods</a:t>
            </a:r>
          </a:p>
          <a:p>
            <a:pPr>
              <a:lnSpc>
                <a:spcPct val="125000"/>
              </a:lnSpc>
            </a:pPr>
            <a:r>
              <a:rPr lang="en-AU" sz="1600" dirty="0" smtClean="0">
                <a:solidFill>
                  <a:srgbClr val="C00000"/>
                </a:solidFill>
              </a:rPr>
              <a:t>Few studies combine different theoretical perspectives</a:t>
            </a:r>
          </a:p>
          <a:p>
            <a:pPr>
              <a:lnSpc>
                <a:spcPct val="125000"/>
              </a:lnSpc>
            </a:pPr>
            <a:r>
              <a:rPr lang="en-AU" sz="1600" dirty="0" smtClean="0">
                <a:solidFill>
                  <a:srgbClr val="C00000"/>
                </a:solidFill>
              </a:rPr>
              <a:t>The ontology is almost never mentioned (the focus is exclusively on methodology)</a:t>
            </a:r>
          </a:p>
          <a:p>
            <a:pPr>
              <a:lnSpc>
                <a:spcPct val="125000"/>
              </a:lnSpc>
            </a:pPr>
            <a:r>
              <a:rPr lang="en-AU" sz="1600" dirty="0" smtClean="0"/>
              <a:t>Findings from neighbouring fields are frequently ignored (for being either “economic”, or not being “economic”)</a:t>
            </a:r>
          </a:p>
          <a:p>
            <a:pPr>
              <a:lnSpc>
                <a:spcPct val="125000"/>
              </a:lnSpc>
            </a:pPr>
            <a:r>
              <a:rPr lang="en-AU" sz="1600" dirty="0" smtClean="0"/>
              <a:t>The details of learning processes (in learning explanations) are not uncovered</a:t>
            </a:r>
          </a:p>
          <a:p>
            <a:pPr>
              <a:lnSpc>
                <a:spcPct val="125000"/>
              </a:lnSpc>
            </a:pPr>
            <a:r>
              <a:rPr lang="en-AU" sz="1600" dirty="0" smtClean="0">
                <a:solidFill>
                  <a:srgbClr val="C00000"/>
                </a:solidFill>
              </a:rPr>
              <a:t>Politics are backgrounded </a:t>
            </a:r>
          </a:p>
          <a:p>
            <a:pPr>
              <a:lnSpc>
                <a:spcPct val="125000"/>
              </a:lnSpc>
            </a:pPr>
            <a:r>
              <a:rPr lang="en-AU" sz="1600" dirty="0" smtClean="0"/>
              <a:t>There are few critical analyses how innovation contributes to inequality and sustains power relationships</a:t>
            </a:r>
          </a:p>
          <a:p>
            <a:pPr>
              <a:lnSpc>
                <a:spcPct val="125000"/>
              </a:lnSpc>
            </a:pPr>
            <a:r>
              <a:rPr lang="en-AU" sz="1600" dirty="0" smtClean="0"/>
              <a:t>Far too little research is being done of innovation journeys throughout society</a:t>
            </a:r>
          </a:p>
          <a:p>
            <a:endParaRPr lang="en-AU" sz="1650" dirty="0"/>
          </a:p>
        </p:txBody>
      </p:sp>
    </p:spTree>
    <p:extLst>
      <p:ext uri="{BB962C8B-B14F-4D97-AF65-F5344CB8AC3E}">
        <p14:creationId xmlns:p14="http://schemas.microsoft.com/office/powerpoint/2010/main" val="395432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normAutofit/>
          </a:bodyPr>
          <a:lstStyle/>
          <a:p>
            <a:endParaRPr lang="en-AU" dirty="0" smtClean="0"/>
          </a:p>
          <a:p>
            <a:endParaRPr lang="en-AU" dirty="0"/>
          </a:p>
          <a:p>
            <a:endParaRPr lang="en-AU" b="1" dirty="0" smtClean="0"/>
          </a:p>
          <a:p>
            <a:r>
              <a:rPr lang="en-AU" sz="2600" dirty="0" smtClean="0"/>
              <a:t>Theory is necessary in offering </a:t>
            </a:r>
            <a:r>
              <a:rPr lang="en-AU" sz="2600" b="1" dirty="0" smtClean="0"/>
              <a:t>language</a:t>
            </a:r>
            <a:r>
              <a:rPr lang="en-AU" sz="2600" dirty="0" smtClean="0"/>
              <a:t> for talking and making sense</a:t>
            </a:r>
          </a:p>
          <a:p>
            <a:r>
              <a:rPr lang="en-AU" sz="2600" dirty="0" smtClean="0"/>
              <a:t>In analysing a phenomenon you have to be </a:t>
            </a:r>
            <a:r>
              <a:rPr lang="en-AU" sz="2600" b="1" dirty="0" smtClean="0"/>
              <a:t>selective</a:t>
            </a:r>
            <a:r>
              <a:rPr lang="en-AU" sz="2600" dirty="0" smtClean="0"/>
              <a:t> (you can’t introduce everything in your analysis)</a:t>
            </a:r>
          </a:p>
          <a:p>
            <a:r>
              <a:rPr lang="en-AU" sz="2600" dirty="0">
                <a:solidFill>
                  <a:srgbClr val="258987"/>
                </a:solidFill>
              </a:rPr>
              <a:t>Conceptualization is a central scientific </a:t>
            </a:r>
            <a:r>
              <a:rPr lang="en-AU" sz="2600" dirty="0" smtClean="0">
                <a:solidFill>
                  <a:srgbClr val="258987"/>
                </a:solidFill>
              </a:rPr>
              <a:t>activity</a:t>
            </a:r>
            <a:endParaRPr lang="en-AU" sz="2600" dirty="0">
              <a:solidFill>
                <a:srgbClr val="258987"/>
              </a:solidFill>
            </a:endParaRPr>
          </a:p>
          <a:p>
            <a:r>
              <a:rPr lang="en-AU" sz="2600" dirty="0" smtClean="0">
                <a:solidFill>
                  <a:srgbClr val="C00000"/>
                </a:solidFill>
              </a:rPr>
              <a:t>But </a:t>
            </a:r>
            <a:r>
              <a:rPr lang="en-AU" sz="2600" b="1" dirty="0" smtClean="0">
                <a:solidFill>
                  <a:srgbClr val="C00000"/>
                </a:solidFill>
              </a:rPr>
              <a:t>selectivity implies bias</a:t>
            </a:r>
            <a:endParaRPr lang="en-AU" sz="2600" b="1" dirty="0">
              <a:solidFill>
                <a:srgbClr val="C00000"/>
              </a:solidFill>
            </a:endParaRPr>
          </a:p>
        </p:txBody>
      </p:sp>
      <p:sp>
        <p:nvSpPr>
          <p:cNvPr id="5" name="Title 1"/>
          <p:cNvSpPr txBox="1">
            <a:spLocks/>
          </p:cNvSpPr>
          <p:nvPr/>
        </p:nvSpPr>
        <p:spPr>
          <a:xfrm>
            <a:off x="611560" y="764704"/>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solidFill>
                  <a:srgbClr val="258987"/>
                </a:solidFill>
              </a:rPr>
              <a:t>About </a:t>
            </a:r>
            <a:r>
              <a:rPr lang="en-AU" dirty="0" smtClean="0">
                <a:solidFill>
                  <a:srgbClr val="258987"/>
                </a:solidFill>
              </a:rPr>
              <a:t>theory</a:t>
            </a:r>
          </a:p>
          <a:p>
            <a:endParaRPr lang="en-AU" dirty="0">
              <a:solidFill>
                <a:srgbClr val="258987"/>
              </a:solidFill>
            </a:endParaRPr>
          </a:p>
        </p:txBody>
      </p:sp>
    </p:spTree>
    <p:extLst>
      <p:ext uri="{BB962C8B-B14F-4D97-AF65-F5344CB8AC3E}">
        <p14:creationId xmlns:p14="http://schemas.microsoft.com/office/powerpoint/2010/main" val="129705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How good is your theory?</a:t>
            </a:r>
            <a:endParaRPr lang="en-AU" dirty="0"/>
          </a:p>
        </p:txBody>
      </p:sp>
      <p:sp>
        <p:nvSpPr>
          <p:cNvPr id="3" name="Content Placeholder 2"/>
          <p:cNvSpPr>
            <a:spLocks noGrp="1"/>
          </p:cNvSpPr>
          <p:nvPr>
            <p:ph idx="1"/>
          </p:nvPr>
        </p:nvSpPr>
        <p:spPr>
          <a:xfrm>
            <a:off x="755576" y="1484784"/>
            <a:ext cx="7338392" cy="1951112"/>
          </a:xfrm>
          <a:ln>
            <a:solidFill>
              <a:srgbClr val="002060"/>
            </a:solidFill>
          </a:ln>
        </p:spPr>
        <p:txBody>
          <a:bodyPr/>
          <a:lstStyle/>
          <a:p>
            <a:pPr marL="0" indent="0">
              <a:buNone/>
            </a:pPr>
            <a:r>
              <a:rPr lang="en-AU" dirty="0" smtClean="0">
                <a:solidFill>
                  <a:srgbClr val="258987"/>
                </a:solidFill>
              </a:rPr>
              <a:t>“</a:t>
            </a:r>
            <a:r>
              <a:rPr lang="en-AU" dirty="0">
                <a:solidFill>
                  <a:srgbClr val="258987"/>
                </a:solidFill>
              </a:rPr>
              <a:t>every single mono-causal explanation ever advanced for development falls down in the face of the empirical evidence</a:t>
            </a:r>
            <a:r>
              <a:rPr lang="en-AU" dirty="0" smtClean="0">
                <a:solidFill>
                  <a:srgbClr val="258987"/>
                </a:solidFill>
              </a:rPr>
              <a:t>” (</a:t>
            </a:r>
            <a:r>
              <a:rPr lang="en-AU" dirty="0" err="1" smtClean="0">
                <a:solidFill>
                  <a:srgbClr val="258987"/>
                </a:solidFill>
              </a:rPr>
              <a:t>Szirmai</a:t>
            </a:r>
            <a:r>
              <a:rPr lang="en-AU" dirty="0" smtClean="0">
                <a:solidFill>
                  <a:srgbClr val="258987"/>
                </a:solidFill>
              </a:rPr>
              <a:t>, 2008)</a:t>
            </a:r>
          </a:p>
        </p:txBody>
      </p:sp>
    </p:spTree>
    <p:extLst>
      <p:ext uri="{BB962C8B-B14F-4D97-AF65-F5344CB8AC3E}">
        <p14:creationId xmlns:p14="http://schemas.microsoft.com/office/powerpoint/2010/main" val="405453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41568" cy="1143000"/>
          </a:xfrm>
        </p:spPr>
        <p:txBody>
          <a:bodyPr>
            <a:normAutofit fontScale="90000"/>
          </a:bodyPr>
          <a:lstStyle/>
          <a:p>
            <a:r>
              <a:rPr lang="nl-NL" b="1" dirty="0" smtClean="0">
                <a:solidFill>
                  <a:schemeClr val="accent2">
                    <a:lumMod val="75000"/>
                  </a:schemeClr>
                </a:solidFill>
              </a:rPr>
              <a:t>I am a multi-specialist </a:t>
            </a:r>
            <a:r>
              <a:rPr lang="nl-NL" b="1" dirty="0" smtClean="0"/>
              <a:t/>
            </a:r>
            <a:br>
              <a:rPr lang="nl-NL" b="1" dirty="0" smtClean="0"/>
            </a:br>
            <a:endParaRPr lang="en-US" sz="2700" b="1" dirty="0"/>
          </a:p>
        </p:txBody>
      </p:sp>
      <p:sp>
        <p:nvSpPr>
          <p:cNvPr id="3" name="Content Placeholder 2"/>
          <p:cNvSpPr>
            <a:spLocks noGrp="1"/>
          </p:cNvSpPr>
          <p:nvPr>
            <p:ph idx="1"/>
          </p:nvPr>
        </p:nvSpPr>
        <p:spPr>
          <a:xfrm>
            <a:off x="539552" y="1268760"/>
            <a:ext cx="7992888" cy="4525963"/>
          </a:xfrm>
        </p:spPr>
        <p:txBody>
          <a:bodyPr>
            <a:noAutofit/>
          </a:bodyPr>
          <a:lstStyle/>
          <a:p>
            <a:r>
              <a:rPr lang="nl-NL" sz="2100" dirty="0" smtClean="0"/>
              <a:t>I have published on energy issues, transport, waste, sustainability transitions, innovation policy, environmental policy and science. </a:t>
            </a:r>
          </a:p>
          <a:p>
            <a:r>
              <a:rPr lang="nl-NL" sz="2100" dirty="0" smtClean="0"/>
              <a:t>I have published in </a:t>
            </a:r>
            <a:r>
              <a:rPr lang="en-GB" sz="2100" i="1" dirty="0" smtClean="0">
                <a:solidFill>
                  <a:srgbClr val="C00000"/>
                </a:solidFill>
              </a:rPr>
              <a:t>Research Policy</a:t>
            </a:r>
            <a:r>
              <a:rPr lang="en-GB" sz="2100" dirty="0" smtClean="0">
                <a:solidFill>
                  <a:srgbClr val="C00000"/>
                </a:solidFill>
              </a:rPr>
              <a:t>, </a:t>
            </a:r>
            <a:r>
              <a:rPr lang="en-GB" sz="2100" i="1" dirty="0" smtClean="0">
                <a:solidFill>
                  <a:srgbClr val="C00000"/>
                </a:solidFill>
              </a:rPr>
              <a:t>Policy Science</a:t>
            </a:r>
            <a:r>
              <a:rPr lang="en-GB" sz="2100" dirty="0" smtClean="0">
                <a:solidFill>
                  <a:srgbClr val="C00000"/>
                </a:solidFill>
              </a:rPr>
              <a:t>, </a:t>
            </a:r>
            <a:r>
              <a:rPr lang="en-GB" sz="2100" i="1" dirty="0" smtClean="0">
                <a:solidFill>
                  <a:srgbClr val="C00000"/>
                </a:solidFill>
              </a:rPr>
              <a:t>Ecological </a:t>
            </a:r>
            <a:r>
              <a:rPr lang="en-GB" sz="2100" i="1" dirty="0">
                <a:solidFill>
                  <a:srgbClr val="C00000"/>
                </a:solidFill>
              </a:rPr>
              <a:t>Economics</a:t>
            </a:r>
            <a:r>
              <a:rPr lang="en-GB" sz="2100" dirty="0">
                <a:solidFill>
                  <a:srgbClr val="C00000"/>
                </a:solidFill>
              </a:rPr>
              <a:t>, </a:t>
            </a:r>
            <a:r>
              <a:rPr lang="en-GB" sz="2100" i="1" dirty="0">
                <a:solidFill>
                  <a:srgbClr val="C00000"/>
                </a:solidFill>
              </a:rPr>
              <a:t>Journal of Evolutionary Economics,</a:t>
            </a:r>
            <a:r>
              <a:rPr lang="en-GB" sz="2100" dirty="0">
                <a:solidFill>
                  <a:srgbClr val="C00000"/>
                </a:solidFill>
              </a:rPr>
              <a:t> </a:t>
            </a:r>
            <a:r>
              <a:rPr lang="en-GB" sz="2100" i="1" dirty="0" smtClean="0">
                <a:solidFill>
                  <a:srgbClr val="C00000"/>
                </a:solidFill>
              </a:rPr>
              <a:t>Sustainability </a:t>
            </a:r>
            <a:r>
              <a:rPr lang="en-GB" sz="2100" i="1" dirty="0">
                <a:solidFill>
                  <a:srgbClr val="C00000"/>
                </a:solidFill>
              </a:rPr>
              <a:t>Science</a:t>
            </a:r>
            <a:r>
              <a:rPr lang="en-GB" sz="2100" dirty="0">
                <a:solidFill>
                  <a:srgbClr val="C00000"/>
                </a:solidFill>
              </a:rPr>
              <a:t>, </a:t>
            </a:r>
            <a:r>
              <a:rPr lang="en-GB" sz="2100" i="1" dirty="0">
                <a:solidFill>
                  <a:srgbClr val="C00000"/>
                </a:solidFill>
              </a:rPr>
              <a:t>Environment and Planning A,</a:t>
            </a:r>
            <a:r>
              <a:rPr lang="en-GB" sz="2100" dirty="0">
                <a:solidFill>
                  <a:srgbClr val="C00000"/>
                </a:solidFill>
              </a:rPr>
              <a:t> </a:t>
            </a:r>
            <a:r>
              <a:rPr lang="en-GB" sz="2100" i="1" dirty="0">
                <a:solidFill>
                  <a:srgbClr val="C00000"/>
                </a:solidFill>
              </a:rPr>
              <a:t>Environmental and Resource Economics</a:t>
            </a:r>
            <a:r>
              <a:rPr lang="en-GB" sz="2100" dirty="0">
                <a:solidFill>
                  <a:srgbClr val="C00000"/>
                </a:solidFill>
              </a:rPr>
              <a:t>, </a:t>
            </a:r>
            <a:r>
              <a:rPr lang="en-GB" sz="2100" i="1" dirty="0">
                <a:solidFill>
                  <a:srgbClr val="C00000"/>
                </a:solidFill>
              </a:rPr>
              <a:t>Energy Policy</a:t>
            </a:r>
            <a:r>
              <a:rPr lang="en-GB" sz="2100" dirty="0">
                <a:solidFill>
                  <a:srgbClr val="C00000"/>
                </a:solidFill>
              </a:rPr>
              <a:t>, </a:t>
            </a:r>
            <a:r>
              <a:rPr lang="en-GB" sz="2100" i="1" dirty="0" smtClean="0">
                <a:solidFill>
                  <a:srgbClr val="C00000"/>
                </a:solidFill>
              </a:rPr>
              <a:t>Journal </a:t>
            </a:r>
            <a:r>
              <a:rPr lang="en-GB" sz="2100" i="1" dirty="0">
                <a:solidFill>
                  <a:srgbClr val="C00000"/>
                </a:solidFill>
              </a:rPr>
              <a:t>of Cleaner Production,</a:t>
            </a:r>
            <a:r>
              <a:rPr lang="en-GB" sz="2100" dirty="0">
                <a:solidFill>
                  <a:srgbClr val="C00000"/>
                </a:solidFill>
              </a:rPr>
              <a:t> </a:t>
            </a:r>
            <a:r>
              <a:rPr lang="en-GB" sz="2100" i="1" dirty="0" smtClean="0">
                <a:solidFill>
                  <a:srgbClr val="C00000"/>
                </a:solidFill>
              </a:rPr>
              <a:t>Futures</a:t>
            </a:r>
            <a:r>
              <a:rPr lang="en-GB" sz="2100" i="1" dirty="0" smtClean="0">
                <a:solidFill>
                  <a:schemeClr val="bg1">
                    <a:lumMod val="50000"/>
                  </a:schemeClr>
                </a:solidFill>
              </a:rPr>
              <a:t>) </a:t>
            </a:r>
          </a:p>
          <a:p>
            <a:r>
              <a:rPr lang="en-US" sz="2100" dirty="0" smtClean="0">
                <a:solidFill>
                  <a:srgbClr val="002060"/>
                </a:solidFill>
              </a:rPr>
              <a:t>I am advisory </a:t>
            </a:r>
            <a:r>
              <a:rPr lang="en-US" sz="2100" dirty="0">
                <a:solidFill>
                  <a:srgbClr val="002060"/>
                </a:solidFill>
              </a:rPr>
              <a:t>editor of </a:t>
            </a:r>
            <a:r>
              <a:rPr lang="en-US" sz="2100" i="1" dirty="0">
                <a:solidFill>
                  <a:srgbClr val="002060"/>
                </a:solidFill>
              </a:rPr>
              <a:t>Research Policy </a:t>
            </a:r>
            <a:r>
              <a:rPr lang="en-US" sz="2100" dirty="0">
                <a:solidFill>
                  <a:srgbClr val="002060"/>
                </a:solidFill>
              </a:rPr>
              <a:t>(the world-leading </a:t>
            </a:r>
            <a:r>
              <a:rPr lang="en-US" sz="2100" dirty="0" smtClean="0">
                <a:solidFill>
                  <a:srgbClr val="002060"/>
                </a:solidFill>
              </a:rPr>
              <a:t>Innovation </a:t>
            </a:r>
            <a:r>
              <a:rPr lang="en-US" sz="2100" dirty="0">
                <a:solidFill>
                  <a:srgbClr val="002060"/>
                </a:solidFill>
              </a:rPr>
              <a:t>journal), editor of </a:t>
            </a:r>
            <a:r>
              <a:rPr lang="en-US" sz="2100" i="1" dirty="0">
                <a:solidFill>
                  <a:srgbClr val="002060"/>
                </a:solidFill>
              </a:rPr>
              <a:t>Sustainability Science</a:t>
            </a:r>
            <a:r>
              <a:rPr lang="en-US" sz="2100" dirty="0">
                <a:solidFill>
                  <a:srgbClr val="002060"/>
                </a:solidFill>
              </a:rPr>
              <a:t> and editor of </a:t>
            </a:r>
            <a:r>
              <a:rPr lang="en-US" sz="2100" i="1" dirty="0" smtClean="0">
                <a:solidFill>
                  <a:srgbClr val="002060"/>
                </a:solidFill>
              </a:rPr>
              <a:t>Environmental </a:t>
            </a:r>
            <a:r>
              <a:rPr lang="en-US" sz="2100" i="1" dirty="0">
                <a:solidFill>
                  <a:srgbClr val="002060"/>
                </a:solidFill>
              </a:rPr>
              <a:t>Innovation and Societal Transitions</a:t>
            </a:r>
            <a:r>
              <a:rPr lang="en-US" sz="2100" dirty="0">
                <a:solidFill>
                  <a:srgbClr val="002060"/>
                </a:solidFill>
              </a:rPr>
              <a:t>. </a:t>
            </a:r>
            <a:endParaRPr lang="en-US" sz="2100" dirty="0" smtClean="0">
              <a:solidFill>
                <a:srgbClr val="002060"/>
              </a:solidFill>
            </a:endParaRPr>
          </a:p>
          <a:p>
            <a:r>
              <a:rPr lang="en-GB" sz="2100" b="1" dirty="0" smtClean="0">
                <a:solidFill>
                  <a:schemeClr val="tx1"/>
                </a:solidFill>
              </a:rPr>
              <a:t>h-index</a:t>
            </a:r>
            <a:r>
              <a:rPr lang="en-GB" sz="2100" dirty="0" smtClean="0">
                <a:solidFill>
                  <a:schemeClr val="tx1"/>
                </a:solidFill>
              </a:rPr>
              <a:t> = 4</a:t>
            </a:r>
            <a:r>
              <a:rPr lang="ha-Latn-NG" sz="2100" dirty="0">
                <a:solidFill>
                  <a:schemeClr val="tx1"/>
                </a:solidFill>
              </a:rPr>
              <a:t>5</a:t>
            </a:r>
            <a:r>
              <a:rPr lang="en-GB" sz="2100" dirty="0" smtClean="0">
                <a:solidFill>
                  <a:schemeClr val="tx1"/>
                </a:solidFill>
              </a:rPr>
              <a:t> (Google </a:t>
            </a:r>
            <a:r>
              <a:rPr lang="en-GB" sz="2100" dirty="0">
                <a:solidFill>
                  <a:schemeClr val="tx1"/>
                </a:solidFill>
              </a:rPr>
              <a:t>S</a:t>
            </a:r>
            <a:r>
              <a:rPr lang="en-GB" sz="2100" dirty="0" smtClean="0">
                <a:solidFill>
                  <a:schemeClr val="tx1"/>
                </a:solidFill>
              </a:rPr>
              <a:t>cholar) 1</a:t>
            </a:r>
            <a:r>
              <a:rPr lang="ha-Latn-NG" sz="2100" dirty="0" smtClean="0">
                <a:solidFill>
                  <a:schemeClr val="tx1"/>
                </a:solidFill>
              </a:rPr>
              <a:t>2241</a:t>
            </a:r>
            <a:r>
              <a:rPr lang="en-GB" sz="2100" dirty="0" smtClean="0">
                <a:solidFill>
                  <a:schemeClr val="tx1"/>
                </a:solidFill>
              </a:rPr>
              <a:t> citations</a:t>
            </a:r>
            <a:endParaRPr lang="nl-NL" sz="2100" dirty="0">
              <a:solidFill>
                <a:schemeClr val="tx1"/>
              </a:solidFill>
            </a:endParaRPr>
          </a:p>
        </p:txBody>
      </p:sp>
    </p:spTree>
    <p:extLst>
      <p:ext uri="{BB962C8B-B14F-4D97-AF65-F5344CB8AC3E}">
        <p14:creationId xmlns:p14="http://schemas.microsoft.com/office/powerpoint/2010/main" val="243097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366518" cy="6278642"/>
          </a:xfrm>
          <a:prstGeom prst="rect">
            <a:avLst/>
          </a:prstGeom>
        </p:spPr>
        <p:txBody>
          <a:bodyPr wrap="square">
            <a:spAutoFit/>
          </a:bodyPr>
          <a:lstStyle/>
          <a:p>
            <a:r>
              <a:rPr lang="en-AU" sz="2400" b="1" dirty="0" smtClean="0">
                <a:solidFill>
                  <a:srgbClr val="258987"/>
                </a:solidFill>
              </a:rPr>
              <a:t>Contradictory </a:t>
            </a:r>
            <a:r>
              <a:rPr lang="en-AU" sz="2400" b="1" dirty="0">
                <a:solidFill>
                  <a:srgbClr val="258987"/>
                </a:solidFill>
              </a:rPr>
              <a:t>evidence to mono-causal explanations for economic growth</a:t>
            </a:r>
          </a:p>
          <a:p>
            <a:endParaRPr lang="en-AU" sz="1600" b="1" dirty="0"/>
          </a:p>
          <a:p>
            <a:r>
              <a:rPr lang="en-AU" sz="1600" dirty="0"/>
              <a:t>“Max Weber explained the breakthrough of capitalism in North Western Europe from the religious characteristics of the </a:t>
            </a:r>
            <a:r>
              <a:rPr lang="en-AU" sz="1600" b="1" dirty="0"/>
              <a:t>Protestantism</a:t>
            </a:r>
            <a:r>
              <a:rPr lang="en-AU" sz="1600" dirty="0"/>
              <a:t>. But, Max Weber’s Protestant Ethic cannot cope with the recent economic success of Confucian countries”. </a:t>
            </a:r>
          </a:p>
          <a:p>
            <a:endParaRPr lang="en-AU" sz="1600" dirty="0"/>
          </a:p>
          <a:p>
            <a:r>
              <a:rPr lang="en-AU" sz="1600" dirty="0">
                <a:solidFill>
                  <a:srgbClr val="001B50"/>
                </a:solidFill>
              </a:rPr>
              <a:t>“Differences in degrees of </a:t>
            </a:r>
            <a:r>
              <a:rPr lang="en-AU" sz="1600" b="1" dirty="0">
                <a:solidFill>
                  <a:srgbClr val="001B50"/>
                </a:solidFill>
              </a:rPr>
              <a:t>corruption</a:t>
            </a:r>
            <a:r>
              <a:rPr lang="en-AU" sz="1600" dirty="0">
                <a:solidFill>
                  <a:srgbClr val="001B50"/>
                </a:solidFill>
              </a:rPr>
              <a:t> cannot explain why some countries stagnate and others develop. Some countries and regions such as present-day China or Indonesia under Suharto prosper in spite of pervasive corruption, while others suffer deeply. Some types of corruption seem to be economically sustainable”.</a:t>
            </a:r>
          </a:p>
          <a:p>
            <a:endParaRPr lang="en-AU" sz="1600" dirty="0"/>
          </a:p>
          <a:p>
            <a:r>
              <a:rPr lang="en-AU" sz="1600" dirty="0"/>
              <a:t>“</a:t>
            </a:r>
            <a:r>
              <a:rPr lang="en-AU" sz="1600" b="1" dirty="0"/>
              <a:t>Climatic and geographic </a:t>
            </a:r>
            <a:r>
              <a:rPr lang="en-AU" sz="1600" dirty="0"/>
              <a:t>determinists such as Jeffrey Sachs (Sachs et al. 2004) or Jared Diamond (1998) cannot account for the success of landlocked economies such as Switzerland, Austria, Botswana or rapid growth in tropical regions such as Malaysia, Thailand or Southern China”.</a:t>
            </a:r>
          </a:p>
          <a:p>
            <a:endParaRPr lang="en-AU" sz="1600" dirty="0"/>
          </a:p>
          <a:p>
            <a:r>
              <a:rPr lang="en-AU" sz="1600" dirty="0"/>
              <a:t>“</a:t>
            </a:r>
            <a:r>
              <a:rPr lang="en-AU" sz="1600" dirty="0">
                <a:solidFill>
                  <a:srgbClr val="001B50"/>
                </a:solidFill>
              </a:rPr>
              <a:t>Japan, Korea and Taiwan have shown how countries can achieve phenomenal economic development with scarce </a:t>
            </a:r>
            <a:r>
              <a:rPr lang="en-AU" sz="1600" b="1" dirty="0">
                <a:solidFill>
                  <a:srgbClr val="001B50"/>
                </a:solidFill>
              </a:rPr>
              <a:t>natural resources</a:t>
            </a:r>
            <a:r>
              <a:rPr lang="en-AU" sz="1600" dirty="0">
                <a:solidFill>
                  <a:srgbClr val="001B50"/>
                </a:solidFill>
              </a:rPr>
              <a:t>. Coal, steel and oil are not essential for successful development. Oil and mineral resources have often – but again not always - even turned out to be a bane for economic development, as in the case of Nigeria, Congo or Venezuela, but less so in the case of Indonesia, Qatar or Botswana”.</a:t>
            </a:r>
          </a:p>
          <a:p>
            <a:endParaRPr lang="en-AU" dirty="0" smtClean="0"/>
          </a:p>
          <a:p>
            <a:r>
              <a:rPr lang="en-AU" sz="1600" dirty="0" smtClean="0"/>
              <a:t>Source: </a:t>
            </a:r>
            <a:r>
              <a:rPr lang="en-AU" sz="1600" dirty="0" err="1" smtClean="0"/>
              <a:t>Szirmai</a:t>
            </a:r>
            <a:r>
              <a:rPr lang="en-AU" sz="1600" dirty="0" smtClean="0"/>
              <a:t>, 2008, pp. 6-7 </a:t>
            </a:r>
            <a:endParaRPr lang="en-AU" sz="1600" dirty="0"/>
          </a:p>
        </p:txBody>
      </p:sp>
    </p:spTree>
    <p:extLst>
      <p:ext uri="{BB962C8B-B14F-4D97-AF65-F5344CB8AC3E}">
        <p14:creationId xmlns:p14="http://schemas.microsoft.com/office/powerpoint/2010/main" val="86202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459" y="476672"/>
            <a:ext cx="7560840" cy="5755422"/>
          </a:xfrm>
          <a:prstGeom prst="rect">
            <a:avLst/>
          </a:prstGeom>
        </p:spPr>
        <p:txBody>
          <a:bodyPr wrap="square">
            <a:spAutoFit/>
          </a:bodyPr>
          <a:lstStyle/>
          <a:p>
            <a:r>
              <a:rPr lang="en-AU" sz="1600" dirty="0"/>
              <a:t>“</a:t>
            </a:r>
            <a:r>
              <a:rPr lang="en-AU" sz="1600" b="1" dirty="0"/>
              <a:t>Capital accumulation </a:t>
            </a:r>
            <a:r>
              <a:rPr lang="en-AU" sz="1600" dirty="0"/>
              <a:t>is an ingredient of every conceivable development strategy. But high rates of investment are no guarantee for sustained growth of per capita output or total factor productivity. If the capacity to absorb investment is lacking, mobilising national or international resources for investment results in waste and inefficiency”.</a:t>
            </a:r>
          </a:p>
          <a:p>
            <a:endParaRPr lang="en-AU" sz="1600" dirty="0"/>
          </a:p>
          <a:p>
            <a:r>
              <a:rPr lang="en-AU" sz="1600" dirty="0">
                <a:solidFill>
                  <a:srgbClr val="001B50"/>
                </a:solidFill>
              </a:rPr>
              <a:t>“</a:t>
            </a:r>
            <a:r>
              <a:rPr lang="en-AU" sz="1600" b="1" dirty="0">
                <a:solidFill>
                  <a:srgbClr val="001B50"/>
                </a:solidFill>
              </a:rPr>
              <a:t>Human capital </a:t>
            </a:r>
            <a:r>
              <a:rPr lang="en-AU" sz="1600" dirty="0">
                <a:solidFill>
                  <a:srgbClr val="001B50"/>
                </a:solidFill>
              </a:rPr>
              <a:t>seems to be important in successful development experiences. But many African developing countries have achieved great success in expanding their education systems, while their economic growth stagnated (Pack and </a:t>
            </a:r>
            <a:r>
              <a:rPr lang="en-AU" sz="1600" dirty="0" err="1">
                <a:solidFill>
                  <a:srgbClr val="001B50"/>
                </a:solidFill>
              </a:rPr>
              <a:t>Paxson</a:t>
            </a:r>
            <a:r>
              <a:rPr lang="en-AU" sz="1600" dirty="0">
                <a:solidFill>
                  <a:srgbClr val="001B50"/>
                </a:solidFill>
              </a:rPr>
              <a:t>, 2001)”.</a:t>
            </a:r>
          </a:p>
          <a:p>
            <a:endParaRPr lang="en-AU" sz="1600" dirty="0"/>
          </a:p>
          <a:p>
            <a:r>
              <a:rPr lang="en-AU" sz="1600" dirty="0"/>
              <a:t>“</a:t>
            </a:r>
            <a:r>
              <a:rPr lang="en-AU" sz="1600" b="1" dirty="0"/>
              <a:t>Protection of property rights </a:t>
            </a:r>
            <a:r>
              <a:rPr lang="en-AU" sz="1600" dirty="0"/>
              <a:t>has often been advanced as a key precondition for innovation, technological change and economic progress (North and Thomas, 1973). But the case of China since 1978 illustrates that explosive growth and catch up can coexist with weak intellectual property rights and weakly defined property rights in general (</a:t>
            </a:r>
            <a:r>
              <a:rPr lang="en-AU" sz="1600" dirty="0" err="1"/>
              <a:t>Qian</a:t>
            </a:r>
            <a:r>
              <a:rPr lang="en-AU" sz="1600" dirty="0"/>
              <a:t>, 2003). Too much emphasis on institutions, results in what </a:t>
            </a:r>
            <a:r>
              <a:rPr lang="en-AU" sz="1600" dirty="0" err="1"/>
              <a:t>Rodrik</a:t>
            </a:r>
            <a:r>
              <a:rPr lang="en-AU" sz="1600" dirty="0"/>
              <a:t> (2006) has called institutional fundamentalism. </a:t>
            </a:r>
            <a:endParaRPr lang="en-AU" sz="1600" dirty="0" smtClean="0"/>
          </a:p>
          <a:p>
            <a:endParaRPr lang="en-AU" sz="1600" dirty="0" smtClean="0"/>
          </a:p>
          <a:p>
            <a:r>
              <a:rPr lang="en-AU" sz="1600" dirty="0">
                <a:solidFill>
                  <a:srgbClr val="001B50"/>
                </a:solidFill>
              </a:rPr>
              <a:t>“</a:t>
            </a:r>
            <a:r>
              <a:rPr lang="en-AU" sz="1600" b="1" dirty="0">
                <a:solidFill>
                  <a:srgbClr val="001B50"/>
                </a:solidFill>
              </a:rPr>
              <a:t>Marxist and other theories of colonial and neo-colonial exploitation </a:t>
            </a:r>
            <a:r>
              <a:rPr lang="en-AU" sz="1600" dirty="0">
                <a:solidFill>
                  <a:srgbClr val="001B50"/>
                </a:solidFill>
              </a:rPr>
              <a:t>fail to explain why some former colonies break the mould of dependence and stagnation and emerge as dynamic economies, and others do not. Why did the USA become the world productivity leader while Brazil and Argentina have remained developing countries, though their decolonisation was only a few decades apart?”</a:t>
            </a:r>
          </a:p>
          <a:p>
            <a:endParaRPr lang="en-AU" sz="1600" dirty="0"/>
          </a:p>
          <a:p>
            <a:r>
              <a:rPr lang="en-AU" sz="1600" dirty="0"/>
              <a:t>From </a:t>
            </a:r>
            <a:r>
              <a:rPr lang="en-AU" sz="1600" dirty="0" err="1" smtClean="0"/>
              <a:t>Szirmai</a:t>
            </a:r>
            <a:r>
              <a:rPr lang="en-AU" sz="1600" dirty="0"/>
              <a:t>, 2008, pp. 6-7. </a:t>
            </a:r>
          </a:p>
        </p:txBody>
      </p:sp>
    </p:spTree>
    <p:extLst>
      <p:ext uri="{BB962C8B-B14F-4D97-AF65-F5344CB8AC3E}">
        <p14:creationId xmlns:p14="http://schemas.microsoft.com/office/powerpoint/2010/main" val="350607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sz="4400" dirty="0" smtClean="0">
                <a:solidFill>
                  <a:srgbClr val="258987"/>
                </a:solidFill>
              </a:rPr>
              <a:t>Lessons learned about development</a:t>
            </a:r>
            <a:endParaRPr lang="en-AU" sz="4400" dirty="0">
              <a:solidFill>
                <a:srgbClr val="258987"/>
              </a:solidFill>
            </a:endParaRPr>
          </a:p>
        </p:txBody>
      </p:sp>
      <p:sp>
        <p:nvSpPr>
          <p:cNvPr id="4" name="Content Placeholder 3"/>
          <p:cNvSpPr>
            <a:spLocks noGrp="1"/>
          </p:cNvSpPr>
          <p:nvPr>
            <p:ph idx="1"/>
          </p:nvPr>
        </p:nvSpPr>
        <p:spPr>
          <a:xfrm>
            <a:off x="539552" y="1340768"/>
            <a:ext cx="7698432" cy="4903440"/>
          </a:xfrm>
        </p:spPr>
        <p:txBody>
          <a:bodyPr>
            <a:normAutofit/>
          </a:bodyPr>
          <a:lstStyle/>
          <a:p>
            <a:pPr marL="0" lvl="0" indent="0">
              <a:spcBef>
                <a:spcPts val="0"/>
              </a:spcBef>
              <a:buClrTx/>
              <a:buNone/>
            </a:pPr>
            <a:r>
              <a:rPr lang="en-AU" sz="1600" dirty="0">
                <a:solidFill>
                  <a:prstClr val="black"/>
                </a:solidFill>
              </a:rPr>
              <a:t>The relative importance of factors is likely to differ between countries and change over time in the countries themselves. It is only </a:t>
            </a:r>
            <a:r>
              <a:rPr lang="en-AU" sz="1600" dirty="0" smtClean="0">
                <a:solidFill>
                  <a:prstClr val="black"/>
                </a:solidFill>
              </a:rPr>
              <a:t>through </a:t>
            </a:r>
            <a:r>
              <a:rPr lang="en-AU" sz="1600" b="1" dirty="0">
                <a:solidFill>
                  <a:prstClr val="black"/>
                </a:solidFill>
              </a:rPr>
              <a:t>historically informed comparative analysis</a:t>
            </a:r>
            <a:r>
              <a:rPr lang="en-AU" sz="1600" dirty="0">
                <a:solidFill>
                  <a:prstClr val="black"/>
                </a:solidFill>
              </a:rPr>
              <a:t> that we can obtain deeper insights into what was important for a nation’s development or non-development.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srgbClr val="001B50"/>
                </a:solidFill>
              </a:rPr>
              <a:t>In scrutinizing the literature, </a:t>
            </a:r>
            <a:r>
              <a:rPr lang="en-AU" sz="1600" dirty="0" err="1">
                <a:solidFill>
                  <a:srgbClr val="001B50"/>
                </a:solidFill>
              </a:rPr>
              <a:t>Rodrik</a:t>
            </a:r>
            <a:r>
              <a:rPr lang="en-AU" sz="1600" dirty="0">
                <a:solidFill>
                  <a:srgbClr val="001B50"/>
                </a:solidFill>
              </a:rPr>
              <a:t>, a leading authority on the issue of economic development,  finds that </a:t>
            </a:r>
            <a:r>
              <a:rPr lang="en-AU" sz="1600" b="1" dirty="0">
                <a:solidFill>
                  <a:srgbClr val="001B50"/>
                </a:solidFill>
              </a:rPr>
              <a:t>(market-friendly) institutions are key to development, much more than trade (liberalization) </a:t>
            </a:r>
            <a:r>
              <a:rPr lang="en-AU" sz="1600" dirty="0">
                <a:solidFill>
                  <a:srgbClr val="001B50"/>
                </a:solidFill>
              </a:rPr>
              <a:t>is: “institutions that provide dependable property rights, manage conflicts, maintain law and order, and align economic incentives with social costs and benefits are the foundation of economic growth” (</a:t>
            </a:r>
            <a:r>
              <a:rPr lang="en-AU" sz="1600" dirty="0" err="1">
                <a:solidFill>
                  <a:srgbClr val="001B50"/>
                </a:solidFill>
              </a:rPr>
              <a:t>Rodrik</a:t>
            </a:r>
            <a:r>
              <a:rPr lang="en-AU" sz="1600" dirty="0">
                <a:solidFill>
                  <a:srgbClr val="001B50"/>
                </a:solidFill>
              </a:rPr>
              <a:t>, 2003, p. 10).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prstClr val="black"/>
                </a:solidFill>
              </a:rPr>
              <a:t>He also finds that </a:t>
            </a:r>
            <a:r>
              <a:rPr lang="en-AU" sz="1600" b="1" dirty="0">
                <a:solidFill>
                  <a:prstClr val="black"/>
                </a:solidFill>
              </a:rPr>
              <a:t>economic growth does not require deep and extensive institutional reform </a:t>
            </a:r>
            <a:r>
              <a:rPr lang="en-AU" sz="1600" dirty="0">
                <a:solidFill>
                  <a:prstClr val="black"/>
                </a:solidFill>
              </a:rPr>
              <a:t>and </a:t>
            </a:r>
            <a:r>
              <a:rPr lang="en-AU" sz="1600" dirty="0" smtClean="0">
                <a:solidFill>
                  <a:prstClr val="black"/>
                </a:solidFill>
              </a:rPr>
              <a:t>says that </a:t>
            </a:r>
            <a:r>
              <a:rPr lang="en-AU" sz="1600" dirty="0">
                <a:solidFill>
                  <a:prstClr val="black"/>
                </a:solidFill>
              </a:rPr>
              <a:t>good policies can make difference but that in many countries the ruling elite and poor administration is unlikely to introduce good policies. </a:t>
            </a:r>
            <a:r>
              <a:rPr lang="en-AU" sz="1600" b="1" dirty="0">
                <a:solidFill>
                  <a:prstClr val="black"/>
                </a:solidFill>
              </a:rPr>
              <a:t>Useful interventions are context-specific </a:t>
            </a:r>
            <a:r>
              <a:rPr lang="en-AU" sz="1600" dirty="0">
                <a:solidFill>
                  <a:prstClr val="black"/>
                </a:solidFill>
              </a:rPr>
              <a:t>and governments are well-advised to concentrate their efforts on </a:t>
            </a:r>
            <a:r>
              <a:rPr lang="en-AU" sz="1600" b="1" dirty="0">
                <a:solidFill>
                  <a:prstClr val="black"/>
                </a:solidFill>
              </a:rPr>
              <a:t>the most important constraint. </a:t>
            </a:r>
          </a:p>
          <a:p>
            <a:pPr marL="0" indent="0">
              <a:buNone/>
            </a:pPr>
            <a:endParaRPr lang="en-AU" sz="1600" dirty="0"/>
          </a:p>
        </p:txBody>
      </p:sp>
    </p:spTree>
    <p:extLst>
      <p:ext uri="{BB962C8B-B14F-4D97-AF65-F5344CB8AC3E}">
        <p14:creationId xmlns:p14="http://schemas.microsoft.com/office/powerpoint/2010/main" val="327804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9148968"/>
              </p:ext>
            </p:extLst>
          </p:nvPr>
        </p:nvGraphicFramePr>
        <p:xfrm>
          <a:off x="467544" y="188640"/>
          <a:ext cx="8424936" cy="6177361"/>
        </p:xfrm>
        <a:graphic>
          <a:graphicData uri="http://schemas.openxmlformats.org/drawingml/2006/table">
            <a:tbl>
              <a:tblPr firstRow="1" bandRow="1">
                <a:tableStyleId>{5C22544A-7EE6-4342-B048-85BDC9FD1C3A}</a:tableStyleId>
              </a:tblPr>
              <a:tblGrid>
                <a:gridCol w="2857152"/>
                <a:gridCol w="2271070"/>
                <a:gridCol w="3296714"/>
              </a:tblGrid>
              <a:tr h="401083">
                <a:tc>
                  <a:txBody>
                    <a:bodyPr/>
                    <a:lstStyle/>
                    <a:p>
                      <a:r>
                        <a:rPr lang="en-AU" sz="1800" dirty="0" smtClean="0"/>
                        <a:t>Proximate</a:t>
                      </a:r>
                      <a:r>
                        <a:rPr lang="en-AU" sz="1800" baseline="0" dirty="0" smtClean="0"/>
                        <a:t> factors</a:t>
                      </a:r>
                      <a:endParaRPr lang="en-AU" sz="1800" dirty="0"/>
                    </a:p>
                  </a:txBody>
                  <a:tcPr/>
                </a:tc>
                <a:tc>
                  <a:txBody>
                    <a:bodyPr/>
                    <a:lstStyle/>
                    <a:p>
                      <a:r>
                        <a:rPr lang="en-AU" sz="1800" dirty="0" smtClean="0"/>
                        <a:t>Intermediate</a:t>
                      </a:r>
                      <a:endParaRPr lang="en-AU" sz="1800" dirty="0"/>
                    </a:p>
                  </a:txBody>
                  <a:tcPr/>
                </a:tc>
                <a:tc>
                  <a:txBody>
                    <a:bodyPr/>
                    <a:lstStyle/>
                    <a:p>
                      <a:r>
                        <a:rPr lang="en-AU" sz="1800" dirty="0" smtClean="0"/>
                        <a:t>Ultimate</a:t>
                      </a:r>
                      <a:endParaRPr lang="en-AU" sz="1800" dirty="0"/>
                    </a:p>
                  </a:txBody>
                  <a:tcPr/>
                </a:tc>
              </a:tr>
              <a:tr h="4164598">
                <a:tc>
                  <a:txBody>
                    <a:bodyPr/>
                    <a:lstStyle/>
                    <a:p>
                      <a:pPr marL="342900" lvl="0" indent="-342900" rtl="0">
                        <a:lnSpc>
                          <a:spcPct val="115000"/>
                        </a:lnSpc>
                        <a:spcAft>
                          <a:spcPts val="600"/>
                        </a:spcAft>
                        <a:buFont typeface="Symbol"/>
                        <a:buChar char=""/>
                        <a:tabLst>
                          <a:tab pos="228600" algn="l"/>
                        </a:tabLst>
                      </a:pPr>
                      <a:r>
                        <a:rPr lang="en-GB" sz="1300" b="1" dirty="0" smtClean="0">
                          <a:effectLst/>
                        </a:rPr>
                        <a:t>Capital accumulation</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scale of production</a:t>
                      </a:r>
                    </a:p>
                    <a:p>
                      <a:pPr marL="342900" lvl="0" indent="-342900">
                        <a:lnSpc>
                          <a:spcPct val="115000"/>
                        </a:lnSpc>
                        <a:spcAft>
                          <a:spcPts val="600"/>
                        </a:spcAft>
                        <a:buFont typeface="Symbol"/>
                        <a:buChar char=""/>
                        <a:tabLst>
                          <a:tab pos="228600" algn="l"/>
                        </a:tabLst>
                      </a:pPr>
                      <a:r>
                        <a:rPr lang="en-GB" sz="1300" dirty="0" smtClean="0">
                          <a:effectLst/>
                        </a:rPr>
                        <a:t>Increased effort (working hours);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Accumulation of </a:t>
                      </a:r>
                      <a:r>
                        <a:rPr lang="en-GB" sz="1300" b="1" dirty="0" smtClean="0">
                          <a:effectLst/>
                        </a:rPr>
                        <a:t>human capital </a:t>
                      </a:r>
                      <a:r>
                        <a:rPr lang="en-GB" sz="1300" dirty="0" smtClean="0">
                          <a:effectLst/>
                        </a:rPr>
                        <a:t>(through schooling and education)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Exploration and exploitation of </a:t>
                      </a:r>
                      <a:r>
                        <a:rPr lang="en-GB" sz="1300" b="1" dirty="0" smtClean="0">
                          <a:effectLst/>
                        </a:rPr>
                        <a:t>natural resources </a:t>
                      </a:r>
                      <a:r>
                        <a:rPr lang="en-GB" sz="1300" dirty="0" smtClean="0">
                          <a:effectLst/>
                        </a:rPr>
                        <a:t>(investment in land preparation for agricultural use and investment in the exploration and exploitation of energy resources and mineral raw materials)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Theft</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efficiency;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the </a:t>
                      </a:r>
                      <a:r>
                        <a:rPr lang="en-GB" sz="1300" b="1" dirty="0" smtClean="0">
                          <a:effectLst/>
                        </a:rPr>
                        <a:t>organisation</a:t>
                      </a:r>
                      <a:r>
                        <a:rPr lang="en-GB" sz="1300" dirty="0" smtClean="0">
                          <a:effectLst/>
                        </a:rPr>
                        <a:t> of production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Technological change proper (disembodied technological change)</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Complementarities of human skills and human capital</a:t>
                      </a:r>
                      <a:endParaRPr lang="en-AU" sz="13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Trends in domestic and international demand</a:t>
                      </a:r>
                      <a:endParaRPr lang="en-AU" sz="1300" dirty="0" smtClean="0">
                        <a:effectLst/>
                      </a:endParaRPr>
                    </a:p>
                    <a:p>
                      <a:pPr marL="342900" lvl="0" indent="-342900">
                        <a:lnSpc>
                          <a:spcPct val="115000"/>
                        </a:lnSpc>
                        <a:spcAft>
                          <a:spcPts val="600"/>
                        </a:spcAft>
                        <a:buFont typeface="Symbol"/>
                        <a:buChar char=""/>
                        <a:tabLst>
                          <a:tab pos="228600" algn="l"/>
                        </a:tabLst>
                      </a:pPr>
                      <a:r>
                        <a:rPr lang="en-GB" sz="1300" b="1" dirty="0" smtClean="0">
                          <a:effectLst/>
                        </a:rPr>
                        <a:t>Policies</a:t>
                      </a:r>
                      <a:r>
                        <a:rPr lang="en-GB" sz="1300" dirty="0" smtClean="0">
                          <a:effectLst/>
                        </a:rPr>
                        <a:t>: economic policies, social policies and technology policies;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a:t>
                      </a:r>
                      <a:r>
                        <a:rPr lang="en-GB" sz="1300" b="1" dirty="0" smtClean="0">
                          <a:effectLst/>
                        </a:rPr>
                        <a:t>terms of trade</a:t>
                      </a:r>
                      <a:r>
                        <a:rPr lang="en-GB" sz="1300" dirty="0" smtClean="0">
                          <a:effectLst/>
                        </a:rPr>
                        <a:t>.</a:t>
                      </a:r>
                      <a:endParaRPr lang="en-AU" sz="1300" dirty="0" smtClean="0">
                        <a:effectLst/>
                        <a:latin typeface="Calibri"/>
                        <a:ea typeface="SimSun"/>
                        <a:cs typeface="Arial"/>
                      </a:endParaRPr>
                    </a:p>
                    <a:p>
                      <a:endParaRPr lang="en-AU" sz="12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Geographic location, climate and natural resources</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Demographic and epidemiological trends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history of political centralization and state formation;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dynamics of class relationships, political conflict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evolution of </a:t>
                      </a:r>
                      <a:r>
                        <a:rPr lang="en-GB" sz="1300" b="1" dirty="0" smtClean="0">
                          <a:effectLst/>
                        </a:rPr>
                        <a:t>values</a:t>
                      </a:r>
                      <a:r>
                        <a:rPr lang="en-GB" sz="1300" dirty="0" smtClean="0">
                          <a:effectLst/>
                        </a:rPr>
                        <a:t> and attitudes which affect economic behaviour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development of </a:t>
                      </a:r>
                      <a:r>
                        <a:rPr lang="en-GB" sz="1300" b="1" dirty="0" smtClean="0">
                          <a:effectLst/>
                        </a:rPr>
                        <a:t>institutions</a:t>
                      </a:r>
                      <a:r>
                        <a:rPr lang="en-GB" sz="1300" dirty="0" smtClean="0">
                          <a:effectLst/>
                        </a:rPr>
                        <a:t> such as private property, IPR,</a:t>
                      </a:r>
                      <a:r>
                        <a:rPr lang="en-GB" sz="1300" baseline="0" dirty="0" smtClean="0">
                          <a:effectLst/>
                        </a:rPr>
                        <a:t> </a:t>
                      </a:r>
                      <a:r>
                        <a:rPr lang="en-GB" sz="1300" dirty="0" smtClean="0">
                          <a:effectLst/>
                        </a:rPr>
                        <a:t> joint stock companies, banking institutions, institutions for conflict management and maintenance of law and order, </a:t>
                      </a:r>
                      <a:r>
                        <a:rPr lang="en-AU" sz="1300" dirty="0" smtClean="0">
                          <a:effectLst/>
                        </a:rPr>
                        <a:t>…</a:t>
                      </a:r>
                    </a:p>
                    <a:p>
                      <a:pPr marL="342900" lvl="0" indent="-342900">
                        <a:lnSpc>
                          <a:spcPct val="115000"/>
                        </a:lnSpc>
                        <a:spcAft>
                          <a:spcPts val="600"/>
                        </a:spcAft>
                        <a:buFont typeface="Symbol"/>
                        <a:buChar char=""/>
                        <a:tabLst>
                          <a:tab pos="228600" algn="l"/>
                        </a:tabLst>
                      </a:pPr>
                      <a:r>
                        <a:rPr lang="en-GB" sz="1300" dirty="0" smtClean="0">
                          <a:effectLst/>
                        </a:rPr>
                        <a:t>Developments in the international order, such as the international trade regime;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Long-run developments in science and technology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distance of a country to the technological frontier,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Absorptive capacity and the evolution of technological and social capabilities.</a:t>
                      </a:r>
                      <a:endParaRPr lang="en-AU" sz="1300" dirty="0" smtClean="0">
                        <a:effectLst/>
                        <a:latin typeface="Calibri"/>
                        <a:ea typeface="SimSun"/>
                        <a:cs typeface="Arial"/>
                      </a:endParaRPr>
                    </a:p>
                  </a:txBody>
                  <a:tcPr/>
                </a:tc>
              </a:tr>
            </a:tbl>
          </a:graphicData>
        </a:graphic>
      </p:graphicFrame>
      <p:sp>
        <p:nvSpPr>
          <p:cNvPr id="3" name="Rectangle 2"/>
          <p:cNvSpPr/>
          <p:nvPr/>
        </p:nvSpPr>
        <p:spPr>
          <a:xfrm>
            <a:off x="683568" y="6497433"/>
            <a:ext cx="1903085" cy="307777"/>
          </a:xfrm>
          <a:prstGeom prst="rect">
            <a:avLst/>
          </a:prstGeom>
        </p:spPr>
        <p:txBody>
          <a:bodyPr wrap="none">
            <a:spAutoFit/>
          </a:bodyPr>
          <a:lstStyle/>
          <a:p>
            <a:r>
              <a:rPr lang="en-AU" sz="1400" dirty="0" smtClean="0"/>
              <a:t>Source: </a:t>
            </a:r>
            <a:r>
              <a:rPr lang="en-AU" sz="1400" dirty="0" err="1" smtClean="0"/>
              <a:t>Szirmai</a:t>
            </a:r>
            <a:r>
              <a:rPr lang="en-AU" sz="1400" dirty="0" smtClean="0"/>
              <a:t> (2008) </a:t>
            </a:r>
            <a:endParaRPr lang="en-AU" sz="1400" dirty="0"/>
          </a:p>
        </p:txBody>
      </p:sp>
    </p:spTree>
    <p:extLst>
      <p:ext uri="{BB962C8B-B14F-4D97-AF65-F5344CB8AC3E}">
        <p14:creationId xmlns:p14="http://schemas.microsoft.com/office/powerpoint/2010/main" val="196534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‘Forget’ Popper</a:t>
            </a:r>
            <a:endParaRPr lang="en-AU" dirty="0"/>
          </a:p>
        </p:txBody>
      </p:sp>
      <p:sp>
        <p:nvSpPr>
          <p:cNvPr id="3" name="Content Placeholder 2"/>
          <p:cNvSpPr>
            <a:spLocks noGrp="1"/>
          </p:cNvSpPr>
          <p:nvPr>
            <p:ph idx="1"/>
          </p:nvPr>
        </p:nvSpPr>
        <p:spPr/>
        <p:txBody>
          <a:bodyPr/>
          <a:lstStyle/>
          <a:p>
            <a:r>
              <a:rPr lang="en-AU" dirty="0" smtClean="0"/>
              <a:t>Social theories are not truth machines</a:t>
            </a:r>
          </a:p>
          <a:p>
            <a:r>
              <a:rPr lang="en-AU" dirty="0" smtClean="0"/>
              <a:t>Most theories are beyond refutation, as they consist of concepts and a postulate </a:t>
            </a:r>
          </a:p>
          <a:p>
            <a:r>
              <a:rPr lang="en-AU" dirty="0" smtClean="0">
                <a:solidFill>
                  <a:srgbClr val="C00000"/>
                </a:solidFill>
              </a:rPr>
              <a:t>They are more like a perspective than a predictive theory</a:t>
            </a:r>
          </a:p>
          <a:p>
            <a:r>
              <a:rPr lang="en-AU" dirty="0" smtClean="0"/>
              <a:t>No scientist considers his theory to be true in a simple way</a:t>
            </a:r>
          </a:p>
        </p:txBody>
      </p:sp>
    </p:spTree>
    <p:extLst>
      <p:ext uri="{BB962C8B-B14F-4D97-AF65-F5344CB8AC3E}">
        <p14:creationId xmlns:p14="http://schemas.microsoft.com/office/powerpoint/2010/main" val="24633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200" dirty="0" smtClean="0">
                <a:solidFill>
                  <a:srgbClr val="258987"/>
                </a:solidFill>
              </a:rPr>
              <a:t>The social science research process</a:t>
            </a:r>
            <a:endParaRPr lang="en-AU" sz="4200" dirty="0">
              <a:solidFill>
                <a:srgbClr val="258987"/>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9612" y="1556792"/>
            <a:ext cx="5256584" cy="4392488"/>
          </a:xfrm>
          <a:prstGeom prst="rect">
            <a:avLst/>
          </a:prstGeom>
          <a:noFill/>
          <a:ln>
            <a:noFill/>
          </a:ln>
        </p:spPr>
      </p:pic>
      <p:sp>
        <p:nvSpPr>
          <p:cNvPr id="5" name="Rectangle 4"/>
          <p:cNvSpPr/>
          <p:nvPr/>
        </p:nvSpPr>
        <p:spPr>
          <a:xfrm>
            <a:off x="755576" y="6309320"/>
            <a:ext cx="5904656" cy="338554"/>
          </a:xfrm>
          <a:prstGeom prst="rect">
            <a:avLst/>
          </a:prstGeom>
        </p:spPr>
        <p:txBody>
          <a:bodyPr wrap="square">
            <a:spAutoFit/>
          </a:bodyPr>
          <a:lstStyle/>
          <a:p>
            <a:r>
              <a:rPr lang="en-AU" sz="1600" dirty="0">
                <a:solidFill>
                  <a:schemeClr val="tx2">
                    <a:lumMod val="75000"/>
                    <a:lumOff val="25000"/>
                  </a:schemeClr>
                </a:solidFill>
              </a:rPr>
              <a:t>Source: </a:t>
            </a:r>
            <a:r>
              <a:rPr lang="en-AU" sz="1600" dirty="0" err="1">
                <a:solidFill>
                  <a:schemeClr val="tx2">
                    <a:lumMod val="75000"/>
                    <a:lumOff val="25000"/>
                  </a:schemeClr>
                </a:solidFill>
              </a:rPr>
              <a:t>Juliane</a:t>
            </a:r>
            <a:r>
              <a:rPr lang="en-AU" sz="1600" dirty="0">
                <a:solidFill>
                  <a:schemeClr val="tx2">
                    <a:lumMod val="75000"/>
                    <a:lumOff val="25000"/>
                  </a:schemeClr>
                </a:solidFill>
              </a:rPr>
              <a:t> </a:t>
            </a:r>
            <a:r>
              <a:rPr lang="en-AU" sz="1600" dirty="0" err="1">
                <a:solidFill>
                  <a:schemeClr val="tx2">
                    <a:lumMod val="75000"/>
                    <a:lumOff val="25000"/>
                  </a:schemeClr>
                </a:solidFill>
              </a:rPr>
              <a:t>Hartig</a:t>
            </a:r>
            <a:r>
              <a:rPr lang="en-AU" sz="1600" dirty="0">
                <a:solidFill>
                  <a:schemeClr val="tx2">
                    <a:lumMod val="75000"/>
                    <a:lumOff val="25000"/>
                  </a:schemeClr>
                </a:solidFill>
              </a:rPr>
              <a:t>, p. 162 (redrawn from </a:t>
            </a:r>
            <a:r>
              <a:rPr lang="en-AU" sz="1600" dirty="0" err="1">
                <a:solidFill>
                  <a:schemeClr val="tx2">
                    <a:lumMod val="75000"/>
                    <a:lumOff val="25000"/>
                  </a:schemeClr>
                </a:solidFill>
              </a:rPr>
              <a:t>Ragin</a:t>
            </a:r>
            <a:r>
              <a:rPr lang="en-AU" sz="1600" dirty="0">
                <a:solidFill>
                  <a:schemeClr val="tx2">
                    <a:lumMod val="75000"/>
                    <a:lumOff val="25000"/>
                  </a:schemeClr>
                </a:solidFill>
              </a:rPr>
              <a:t>, 1994, p. 57)</a:t>
            </a:r>
          </a:p>
        </p:txBody>
      </p:sp>
    </p:spTree>
    <p:extLst>
      <p:ext uri="{BB962C8B-B14F-4D97-AF65-F5344CB8AC3E}">
        <p14:creationId xmlns:p14="http://schemas.microsoft.com/office/powerpoint/2010/main" val="378016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dirty="0" smtClean="0"/>
              <a:t>The unity in social science</a:t>
            </a:r>
            <a:endParaRPr lang="en-AU" sz="4800" dirty="0"/>
          </a:p>
        </p:txBody>
      </p:sp>
      <p:sp>
        <p:nvSpPr>
          <p:cNvPr id="3" name="Content Placeholder 2"/>
          <p:cNvSpPr>
            <a:spLocks noGrp="1"/>
          </p:cNvSpPr>
          <p:nvPr>
            <p:ph idx="1"/>
          </p:nvPr>
        </p:nvSpPr>
        <p:spPr>
          <a:xfrm>
            <a:off x="827584" y="908720"/>
            <a:ext cx="7543800" cy="3886200"/>
          </a:xfrm>
        </p:spPr>
        <p:txBody>
          <a:bodyPr>
            <a:normAutofit fontScale="92500" lnSpcReduction="20000"/>
          </a:bodyPr>
          <a:lstStyle/>
          <a:p>
            <a:pPr marL="0" indent="0">
              <a:buNone/>
            </a:pPr>
            <a:r>
              <a:rPr lang="en-AU" dirty="0">
                <a:solidFill>
                  <a:srgbClr val="258987"/>
                </a:solidFill>
              </a:rPr>
              <a:t>Charles </a:t>
            </a:r>
            <a:r>
              <a:rPr lang="en-AU" dirty="0" err="1">
                <a:solidFill>
                  <a:srgbClr val="258987"/>
                </a:solidFill>
              </a:rPr>
              <a:t>Ragin</a:t>
            </a:r>
            <a:r>
              <a:rPr lang="en-AU" dirty="0">
                <a:solidFill>
                  <a:srgbClr val="258987"/>
                </a:solidFill>
              </a:rPr>
              <a:t> </a:t>
            </a:r>
            <a:r>
              <a:rPr lang="en-AU" dirty="0" smtClean="0">
                <a:solidFill>
                  <a:srgbClr val="258987"/>
                </a:solidFill>
              </a:rPr>
              <a:t>(1994) considers </a:t>
            </a:r>
            <a:r>
              <a:rPr lang="en-AU" dirty="0">
                <a:solidFill>
                  <a:srgbClr val="258987"/>
                </a:solidFill>
              </a:rPr>
              <a:t>the distinction between quantitative and qualitative research </a:t>
            </a:r>
            <a:r>
              <a:rPr lang="en-AU" b="1" dirty="0" smtClean="0">
                <a:solidFill>
                  <a:srgbClr val="258987"/>
                </a:solidFill>
              </a:rPr>
              <a:t>misleading</a:t>
            </a:r>
            <a:r>
              <a:rPr lang="en-AU" dirty="0" smtClean="0">
                <a:solidFill>
                  <a:srgbClr val="258987"/>
                </a:solidFill>
              </a:rPr>
              <a:t>, where one is about “numbers” and the other is about “words”</a:t>
            </a:r>
          </a:p>
          <a:p>
            <a:pPr>
              <a:buFont typeface="Wingdings" panose="05000000000000000000" pitchFamily="2" charset="2"/>
              <a:buChar char="§"/>
            </a:pPr>
            <a:r>
              <a:rPr lang="en-AU" dirty="0" smtClean="0"/>
              <a:t>“The </a:t>
            </a:r>
            <a:r>
              <a:rPr lang="en-AU" dirty="0"/>
              <a:t>differences between quantitative and qualitative research </a:t>
            </a:r>
            <a:r>
              <a:rPr lang="en-AU" dirty="0" smtClean="0"/>
              <a:t>are that </a:t>
            </a:r>
            <a:r>
              <a:rPr lang="en-AU" dirty="0"/>
              <a:t>quantitative researchers typically focus on the links among </a:t>
            </a:r>
            <a:r>
              <a:rPr lang="en-AU" b="1" dirty="0"/>
              <a:t>a small number of attributes across many cases </a:t>
            </a:r>
            <a:r>
              <a:rPr lang="en-AU" dirty="0"/>
              <a:t>when they construct representations of social life, while qualitative researchers focus on the links among </a:t>
            </a:r>
            <a:r>
              <a:rPr lang="en-AU" b="1" dirty="0"/>
              <a:t>a larger number of attributes across relatively few cases</a:t>
            </a:r>
            <a:r>
              <a:rPr lang="en-AU" dirty="0"/>
              <a:t> in their </a:t>
            </a:r>
            <a:r>
              <a:rPr lang="en-AU" dirty="0" smtClean="0"/>
              <a:t>representations.”</a:t>
            </a:r>
          </a:p>
          <a:p>
            <a:pPr>
              <a:buFont typeface="Wingdings" panose="05000000000000000000" pitchFamily="2" charset="2"/>
              <a:buChar char="§"/>
            </a:pPr>
            <a:r>
              <a:rPr lang="en-AU" dirty="0" smtClean="0">
                <a:solidFill>
                  <a:srgbClr val="C00000"/>
                </a:solidFill>
              </a:rPr>
              <a:t>“All </a:t>
            </a:r>
            <a:r>
              <a:rPr lang="en-AU" dirty="0">
                <a:solidFill>
                  <a:srgbClr val="C00000"/>
                </a:solidFill>
              </a:rPr>
              <a:t>social researchers engage in a dialogue of </a:t>
            </a:r>
            <a:r>
              <a:rPr lang="en-AU" b="1" dirty="0">
                <a:solidFill>
                  <a:srgbClr val="C00000"/>
                </a:solidFill>
              </a:rPr>
              <a:t>ideas</a:t>
            </a:r>
            <a:r>
              <a:rPr lang="en-AU" dirty="0">
                <a:solidFill>
                  <a:srgbClr val="C00000"/>
                </a:solidFill>
              </a:rPr>
              <a:t> (”theory”) and </a:t>
            </a:r>
            <a:r>
              <a:rPr lang="en-AU" b="1" dirty="0">
                <a:solidFill>
                  <a:srgbClr val="C00000"/>
                </a:solidFill>
              </a:rPr>
              <a:t>evidence</a:t>
            </a:r>
            <a:r>
              <a:rPr lang="en-AU" dirty="0">
                <a:solidFill>
                  <a:srgbClr val="C00000"/>
                </a:solidFill>
              </a:rPr>
              <a:t> (“data”) when they construct representations of social life</a:t>
            </a:r>
            <a:r>
              <a:rPr lang="en-AU" dirty="0" smtClean="0">
                <a:solidFill>
                  <a:srgbClr val="C00000"/>
                </a:solidFill>
              </a:rPr>
              <a:t>.”</a:t>
            </a:r>
          </a:p>
          <a:p>
            <a:pPr>
              <a:buFont typeface="Wingdings" panose="05000000000000000000" pitchFamily="2" charset="2"/>
              <a:buChar char="§"/>
            </a:pPr>
            <a:r>
              <a:rPr lang="en-AU" dirty="0"/>
              <a:t>Ideas help social researchers use evidence to extend, revise and test ideas.  </a:t>
            </a:r>
          </a:p>
          <a:p>
            <a:pPr marL="0" indent="0">
              <a:buNone/>
            </a:pPr>
            <a:endParaRPr lang="en-AU" dirty="0">
              <a:solidFill>
                <a:schemeClr val="tx2">
                  <a:lumMod val="50000"/>
                  <a:lumOff val="50000"/>
                </a:schemeClr>
              </a:solidFill>
            </a:endParaRPr>
          </a:p>
          <a:p>
            <a:endParaRPr lang="en-AU" dirty="0"/>
          </a:p>
        </p:txBody>
      </p:sp>
    </p:spTree>
    <p:extLst>
      <p:ext uri="{BB962C8B-B14F-4D97-AF65-F5344CB8AC3E}">
        <p14:creationId xmlns:p14="http://schemas.microsoft.com/office/powerpoint/2010/main" val="303406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6295926"/>
            <a:ext cx="8280920" cy="562074"/>
          </a:xfrm>
        </p:spPr>
        <p:txBody>
          <a:bodyPr>
            <a:normAutofit fontScale="90000"/>
          </a:bodyPr>
          <a:lstStyle/>
          <a:p>
            <a:pPr algn="l"/>
            <a:r>
              <a:rPr lang="en-AU" sz="1700" b="1" dirty="0" smtClean="0">
                <a:solidFill>
                  <a:schemeClr val="accent5">
                    <a:lumMod val="50000"/>
                  </a:schemeClr>
                </a:solidFill>
              </a:rPr>
              <a:t>Comparison of Different Research Designs</a:t>
            </a:r>
            <a:r>
              <a:rPr lang="en-AU" sz="1700" b="1" dirty="0">
                <a:solidFill>
                  <a:schemeClr val="accent5">
                    <a:lumMod val="50000"/>
                  </a:schemeClr>
                </a:solidFill>
              </a:rPr>
              <a:t/>
            </a:r>
            <a:br>
              <a:rPr lang="en-AU" sz="1700" b="1" dirty="0">
                <a:solidFill>
                  <a:schemeClr val="accent5">
                    <a:lumMod val="50000"/>
                  </a:schemeClr>
                </a:solidFill>
              </a:rPr>
            </a:br>
            <a:r>
              <a:rPr lang="en-AU" sz="1400" dirty="0" smtClean="0">
                <a:solidFill>
                  <a:schemeClr val="bg1">
                    <a:lumMod val="50000"/>
                  </a:schemeClr>
                </a:solidFill>
              </a:rPr>
              <a:t>(adapted from </a:t>
            </a:r>
            <a:r>
              <a:rPr lang="en-AU" sz="1400" dirty="0" err="1" smtClean="0">
                <a:solidFill>
                  <a:schemeClr val="bg1">
                    <a:lumMod val="50000"/>
                  </a:schemeClr>
                </a:solidFill>
              </a:rPr>
              <a:t>DeCuir</a:t>
            </a:r>
            <a:r>
              <a:rPr lang="en-AU" sz="1400" dirty="0" smtClean="0">
                <a:solidFill>
                  <a:schemeClr val="bg1">
                    <a:lumMod val="50000"/>
                  </a:schemeClr>
                </a:solidFill>
              </a:rPr>
              <a:t>-Gumby, 2008, pp. 125-126 and </a:t>
            </a:r>
            <a:r>
              <a:rPr lang="en-AU" sz="1400" dirty="0" err="1" smtClean="0">
                <a:solidFill>
                  <a:schemeClr val="bg1">
                    <a:lumMod val="50000"/>
                  </a:schemeClr>
                </a:solidFill>
              </a:rPr>
              <a:t>Cresswell</a:t>
            </a:r>
            <a:r>
              <a:rPr lang="en-AU" sz="1400" dirty="0" smtClean="0">
                <a:solidFill>
                  <a:schemeClr val="bg1">
                    <a:lumMod val="50000"/>
                  </a:schemeClr>
                </a:solidFill>
              </a:rPr>
              <a:t>, 2003, p. 19)</a:t>
            </a:r>
            <a:endParaRPr lang="en-AU" sz="1400" dirty="0">
              <a:solidFill>
                <a:schemeClr val="bg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674633"/>
              </p:ext>
            </p:extLst>
          </p:nvPr>
        </p:nvGraphicFramePr>
        <p:xfrm>
          <a:off x="395536" y="260648"/>
          <a:ext cx="8374438" cy="5943592"/>
        </p:xfrm>
        <a:graphic>
          <a:graphicData uri="http://schemas.openxmlformats.org/drawingml/2006/table">
            <a:tbl>
              <a:tblPr firstRow="1" bandRow="1">
                <a:tableStyleId>{5C22544A-7EE6-4342-B048-85BDC9FD1C3A}</a:tableStyleId>
              </a:tblPr>
              <a:tblGrid>
                <a:gridCol w="1485787"/>
                <a:gridCol w="2296217"/>
                <a:gridCol w="2296217"/>
                <a:gridCol w="2296217"/>
              </a:tblGrid>
              <a:tr h="567887">
                <a:tc>
                  <a:txBody>
                    <a:bodyPr/>
                    <a:lstStyle/>
                    <a:p>
                      <a:endParaRPr lang="en-AU" sz="1400" dirty="0"/>
                    </a:p>
                  </a:txBody>
                  <a:tcPr marL="84286" marR="84286"/>
                </a:tc>
                <a:tc>
                  <a:txBody>
                    <a:bodyPr/>
                    <a:lstStyle/>
                    <a:p>
                      <a:pPr algn="ctr"/>
                      <a:r>
                        <a:rPr lang="en-AU" sz="1400" dirty="0" smtClean="0"/>
                        <a:t>Quantitative Research</a:t>
                      </a:r>
                      <a:endParaRPr lang="en-AU" sz="1400" dirty="0"/>
                    </a:p>
                  </a:txBody>
                  <a:tcPr marL="84286" marR="84286"/>
                </a:tc>
                <a:tc>
                  <a:txBody>
                    <a:bodyPr/>
                    <a:lstStyle/>
                    <a:p>
                      <a:pPr algn="ctr"/>
                      <a:r>
                        <a:rPr lang="en-AU" sz="1400" dirty="0" smtClean="0"/>
                        <a:t>Qualitative Research</a:t>
                      </a:r>
                      <a:endParaRPr lang="en-AU" sz="1400" dirty="0"/>
                    </a:p>
                  </a:txBody>
                  <a:tcPr marL="84286" marR="84286"/>
                </a:tc>
                <a:tc>
                  <a:txBody>
                    <a:bodyPr/>
                    <a:lstStyle/>
                    <a:p>
                      <a:pPr algn="ctr"/>
                      <a:r>
                        <a:rPr lang="en-AU" sz="1400" dirty="0" smtClean="0"/>
                        <a:t>Mixed Method Research</a:t>
                      </a:r>
                      <a:endParaRPr lang="en-AU" sz="1400" dirty="0"/>
                    </a:p>
                  </a:txBody>
                  <a:tcPr marL="84286" marR="84286"/>
                </a:tc>
              </a:tr>
              <a:tr h="859709">
                <a:tc>
                  <a:txBody>
                    <a:bodyPr/>
                    <a:lstStyle/>
                    <a:p>
                      <a:r>
                        <a:rPr lang="en-AU" sz="1400" b="1" dirty="0" smtClean="0"/>
                        <a:t>Philosophic view</a:t>
                      </a:r>
                      <a:endParaRPr lang="en-AU" sz="1400" b="1" dirty="0"/>
                    </a:p>
                  </a:txBody>
                  <a:tcPr marL="84286" marR="84286"/>
                </a:tc>
                <a:tc>
                  <a:txBody>
                    <a:bodyPr/>
                    <a:lstStyle/>
                    <a:p>
                      <a:pPr algn="ctr"/>
                      <a:r>
                        <a:rPr lang="en-AU" sz="1400" b="1" dirty="0" smtClean="0"/>
                        <a:t>Positivist (deductive)</a:t>
                      </a:r>
                      <a:endParaRPr lang="en-AU" sz="1400" b="1" dirty="0"/>
                    </a:p>
                  </a:txBody>
                  <a:tcPr marL="84286" marR="84286"/>
                </a:tc>
                <a:tc>
                  <a:txBody>
                    <a:bodyPr/>
                    <a:lstStyle/>
                    <a:p>
                      <a:pPr algn="ctr"/>
                      <a:r>
                        <a:rPr lang="en-AU" sz="1400" b="1" dirty="0" smtClean="0"/>
                        <a:t>Constructivist (inductive)</a:t>
                      </a:r>
                      <a:endParaRPr lang="en-AU" sz="1400" b="1" dirty="0"/>
                    </a:p>
                  </a:txBody>
                  <a:tcPr marL="84286" marR="84286"/>
                </a:tc>
                <a:tc>
                  <a:txBody>
                    <a:bodyPr/>
                    <a:lstStyle/>
                    <a:p>
                      <a:pPr algn="ctr"/>
                      <a:r>
                        <a:rPr lang="en-AU" sz="1400" b="1" dirty="0" smtClean="0"/>
                        <a:t>Pragmatic</a:t>
                      </a:r>
                      <a:r>
                        <a:rPr lang="en-AU" sz="1400" b="1" baseline="0" dirty="0" smtClean="0"/>
                        <a:t> (both deductive and inductive)</a:t>
                      </a:r>
                      <a:endParaRPr lang="en-AU" sz="1400" b="1" dirty="0"/>
                    </a:p>
                  </a:txBody>
                  <a:tcPr marL="84286" marR="84286"/>
                </a:tc>
              </a:tr>
              <a:tr h="1352132">
                <a:tc>
                  <a:txBody>
                    <a:bodyPr/>
                    <a:lstStyle/>
                    <a:p>
                      <a:r>
                        <a:rPr lang="en-AU" sz="1400" b="1" dirty="0" smtClean="0"/>
                        <a:t>Methods</a:t>
                      </a:r>
                    </a:p>
                  </a:txBody>
                  <a:tcPr marL="84286" marR="84286"/>
                </a:tc>
                <a:tc>
                  <a:txBody>
                    <a:bodyPr/>
                    <a:lstStyle/>
                    <a:p>
                      <a:pPr algn="ctr"/>
                      <a:r>
                        <a:rPr lang="en-AU" sz="1400" dirty="0" smtClean="0"/>
                        <a:t>Close-ended</a:t>
                      </a:r>
                      <a:r>
                        <a:rPr lang="en-AU" sz="1400" baseline="0" dirty="0" smtClean="0"/>
                        <a:t> questions, predetermined approaches, numeric data</a:t>
                      </a:r>
                      <a:endParaRPr lang="en-AU" sz="1400" dirty="0"/>
                    </a:p>
                  </a:txBody>
                  <a:tcPr marL="84286" marR="84286"/>
                </a:tc>
                <a:tc>
                  <a:txBody>
                    <a:bodyPr/>
                    <a:lstStyle/>
                    <a:p>
                      <a:pPr algn="ctr"/>
                      <a:r>
                        <a:rPr lang="en-AU" sz="1400" dirty="0" smtClean="0"/>
                        <a:t>Open-ended questions,</a:t>
                      </a:r>
                      <a:r>
                        <a:rPr lang="en-AU" sz="1400" baseline="0" dirty="0" smtClean="0"/>
                        <a:t> emerging approaches, text or image data</a:t>
                      </a:r>
                      <a:endParaRPr lang="en-AU" sz="1400" dirty="0"/>
                    </a:p>
                  </a:txBody>
                  <a:tcPr marL="84286" marR="84286"/>
                </a:tc>
                <a:tc>
                  <a:txBody>
                    <a:bodyPr/>
                    <a:lstStyle/>
                    <a:p>
                      <a:pPr algn="ctr"/>
                      <a:r>
                        <a:rPr lang="en-AU" sz="1400" dirty="0" smtClean="0"/>
                        <a:t>Both open- and close-ended</a:t>
                      </a:r>
                      <a:r>
                        <a:rPr lang="en-AU" sz="1400" baseline="0" dirty="0" smtClean="0"/>
                        <a:t> questions, both emerging and pre-determined approaches, both quantitative and qualitative data and analysis</a:t>
                      </a:r>
                      <a:endParaRPr lang="en-AU" sz="1400" dirty="0"/>
                    </a:p>
                  </a:txBody>
                  <a:tcPr marL="84286" marR="84286"/>
                </a:tc>
              </a:tr>
              <a:tr h="1352132">
                <a:tc>
                  <a:txBody>
                    <a:bodyPr/>
                    <a:lstStyle/>
                    <a:p>
                      <a:r>
                        <a:rPr lang="en-AU" sz="1400" b="1" dirty="0" smtClean="0"/>
                        <a:t>Advantages</a:t>
                      </a:r>
                      <a:endParaRPr lang="en-AU" sz="1400" b="1" dirty="0"/>
                    </a:p>
                  </a:txBody>
                  <a:tcPr marL="84286" marR="84286"/>
                </a:tc>
                <a:tc>
                  <a:txBody>
                    <a:bodyPr/>
                    <a:lstStyle/>
                    <a:p>
                      <a:pPr algn="ctr"/>
                      <a:r>
                        <a:rPr lang="en-AU" sz="1400" dirty="0" err="1" smtClean="0"/>
                        <a:t>Generalisability</a:t>
                      </a:r>
                      <a:endParaRPr lang="en-AU" sz="1400" dirty="0" smtClean="0"/>
                    </a:p>
                    <a:p>
                      <a:pPr algn="ctr"/>
                      <a:endParaRPr lang="en-AU" sz="1400" dirty="0" smtClean="0"/>
                    </a:p>
                    <a:p>
                      <a:pPr algn="ctr"/>
                      <a:r>
                        <a:rPr lang="en-AU" sz="1400" dirty="0" smtClean="0"/>
                        <a:t>Data intensive</a:t>
                      </a:r>
                      <a:endParaRPr lang="en-AU" sz="1400" dirty="0"/>
                    </a:p>
                  </a:txBody>
                  <a:tcPr marL="84286" marR="84286"/>
                </a:tc>
                <a:tc>
                  <a:txBody>
                    <a:bodyPr/>
                    <a:lstStyle/>
                    <a:p>
                      <a:pPr algn="ctr"/>
                      <a:r>
                        <a:rPr lang="en-AU" sz="1400" dirty="0" smtClean="0"/>
                        <a:t>Useful in exploring in-depth cases</a:t>
                      </a:r>
                    </a:p>
                    <a:p>
                      <a:pPr algn="ctr"/>
                      <a:r>
                        <a:rPr lang="en-AU" sz="1400" dirty="0" smtClean="0"/>
                        <a:t>Reflects</a:t>
                      </a:r>
                      <a:r>
                        <a:rPr lang="en-AU" sz="1400" baseline="0" dirty="0" smtClean="0"/>
                        <a:t> participants understanding</a:t>
                      </a:r>
                      <a:endParaRPr lang="en-AU" sz="1400" dirty="0"/>
                    </a:p>
                  </a:txBody>
                  <a:tcPr marL="84286" marR="84286"/>
                </a:tc>
                <a:tc>
                  <a:txBody>
                    <a:bodyPr/>
                    <a:lstStyle/>
                    <a:p>
                      <a:pPr algn="ctr"/>
                      <a:r>
                        <a:rPr lang="en-AU" sz="1400" dirty="0" smtClean="0"/>
                        <a:t>Ability to generate and test theory</a:t>
                      </a:r>
                    </a:p>
                    <a:p>
                      <a:pPr algn="ctr"/>
                      <a:r>
                        <a:rPr lang="en-AU" sz="1400" dirty="0" smtClean="0"/>
                        <a:t>Capability to answer complex research questions</a:t>
                      </a:r>
                    </a:p>
                    <a:p>
                      <a:pPr algn="ctr"/>
                      <a:r>
                        <a:rPr lang="en-AU" sz="1400" dirty="0" smtClean="0"/>
                        <a:t>Possibility of corroborating findings</a:t>
                      </a:r>
                      <a:endParaRPr lang="en-AU" sz="1400" dirty="0"/>
                    </a:p>
                  </a:txBody>
                  <a:tcPr marL="84286" marR="84286"/>
                </a:tc>
              </a:tr>
              <a:tr h="1772796">
                <a:tc>
                  <a:txBody>
                    <a:bodyPr/>
                    <a:lstStyle/>
                    <a:p>
                      <a:r>
                        <a:rPr lang="en-AU" sz="1400" b="1" dirty="0" smtClean="0"/>
                        <a:t>Disadvantages</a:t>
                      </a:r>
                      <a:endParaRPr lang="en-AU" sz="1400" b="1" dirty="0"/>
                    </a:p>
                  </a:txBody>
                  <a:tcPr marL="84286" marR="84286"/>
                </a:tc>
                <a:tc>
                  <a:txBody>
                    <a:bodyPr/>
                    <a:lstStyle/>
                    <a:p>
                      <a:pPr algn="ctr"/>
                      <a:r>
                        <a:rPr lang="en-AU" sz="1400" dirty="0" smtClean="0"/>
                        <a:t>Lack of in-depth</a:t>
                      </a:r>
                      <a:r>
                        <a:rPr lang="en-AU" sz="1400" baseline="0" dirty="0" smtClean="0"/>
                        <a:t> information</a:t>
                      </a:r>
                    </a:p>
                    <a:p>
                      <a:pPr algn="ctr"/>
                      <a:endParaRPr lang="en-AU" sz="1400" baseline="0" dirty="0" smtClean="0"/>
                    </a:p>
                    <a:p>
                      <a:pPr algn="ctr"/>
                      <a:r>
                        <a:rPr lang="en-AU" sz="1400" baseline="0" dirty="0" smtClean="0"/>
                        <a:t>Researcher’s conceptualisation may not reflect participants’ understanding or experience of the constructs</a:t>
                      </a:r>
                      <a:endParaRPr lang="en-AU" sz="1400" dirty="0"/>
                    </a:p>
                  </a:txBody>
                  <a:tcPr marL="84286" marR="84286"/>
                </a:tc>
                <a:tc>
                  <a:txBody>
                    <a:bodyPr/>
                    <a:lstStyle/>
                    <a:p>
                      <a:pPr algn="ctr"/>
                      <a:r>
                        <a:rPr lang="en-AU" sz="1400" dirty="0" smtClean="0"/>
                        <a:t>No</a:t>
                      </a:r>
                      <a:r>
                        <a:rPr lang="en-AU" sz="1400" baseline="0" dirty="0" smtClean="0"/>
                        <a:t> </a:t>
                      </a:r>
                      <a:r>
                        <a:rPr lang="en-AU" sz="1400" baseline="0" dirty="0" err="1" smtClean="0"/>
                        <a:t>generalisability</a:t>
                      </a:r>
                      <a:endParaRPr lang="en-AU" sz="1400" dirty="0"/>
                    </a:p>
                  </a:txBody>
                  <a:tcPr marL="84286" marR="84286"/>
                </a:tc>
                <a:tc>
                  <a:txBody>
                    <a:bodyPr/>
                    <a:lstStyle/>
                    <a:p>
                      <a:pPr algn="ctr"/>
                      <a:r>
                        <a:rPr lang="en-AU" sz="1400" dirty="0" smtClean="0"/>
                        <a:t>Time consuming research design, data collection and analysis</a:t>
                      </a:r>
                    </a:p>
                    <a:p>
                      <a:pPr algn="ctr"/>
                      <a:r>
                        <a:rPr lang="en-AU" sz="1400" dirty="0" smtClean="0"/>
                        <a:t>Need for knowledge of multiple methods</a:t>
                      </a:r>
                      <a:endParaRPr lang="en-AU" sz="1400" dirty="0"/>
                    </a:p>
                  </a:txBody>
                  <a:tcPr marL="84286" marR="84286"/>
                </a:tc>
              </a:tr>
            </a:tbl>
          </a:graphicData>
        </a:graphic>
      </p:graphicFrame>
    </p:spTree>
    <p:extLst>
      <p:ext uri="{BB962C8B-B14F-4D97-AF65-F5344CB8AC3E}">
        <p14:creationId xmlns:p14="http://schemas.microsoft.com/office/powerpoint/2010/main" val="425112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781800" cy="1152128"/>
          </a:xfrm>
        </p:spPr>
        <p:txBody>
          <a:bodyPr/>
          <a:lstStyle/>
          <a:p>
            <a:r>
              <a:rPr lang="en-AU" dirty="0" smtClean="0">
                <a:solidFill>
                  <a:srgbClr val="258987"/>
                </a:solidFill>
              </a:rPr>
              <a:t>About ontology</a:t>
            </a:r>
            <a:endParaRPr lang="en-AU" dirty="0">
              <a:solidFill>
                <a:srgbClr val="258987"/>
              </a:solidFill>
            </a:endParaRPr>
          </a:p>
        </p:txBody>
      </p:sp>
      <p:sp>
        <p:nvSpPr>
          <p:cNvPr id="4" name="Content Placeholder 3"/>
          <p:cNvSpPr>
            <a:spLocks noGrp="1"/>
          </p:cNvSpPr>
          <p:nvPr>
            <p:ph idx="1"/>
          </p:nvPr>
        </p:nvSpPr>
        <p:spPr>
          <a:xfrm>
            <a:off x="707960" y="1268760"/>
            <a:ext cx="7543800" cy="4752528"/>
          </a:xfrm>
        </p:spPr>
        <p:txBody>
          <a:bodyPr>
            <a:noAutofit/>
          </a:bodyPr>
          <a:lstStyle/>
          <a:p>
            <a:r>
              <a:rPr lang="en-AU" sz="2000" dirty="0" smtClean="0"/>
              <a:t>According to Sewell, social scientists have </a:t>
            </a:r>
            <a:r>
              <a:rPr lang="en-AU" sz="2000" i="1" dirty="0" smtClean="0"/>
              <a:t>overemphasized their methodology and left their ontology unspecified</a:t>
            </a:r>
            <a:r>
              <a:rPr lang="en-AU" sz="2000" dirty="0" smtClean="0"/>
              <a:t>. This is a gap for which there is no accounting, because methodologies in fact always imply ontologies whether stated or assumed</a:t>
            </a:r>
          </a:p>
          <a:p>
            <a:r>
              <a:rPr lang="en-AU" sz="2000" dirty="0" smtClean="0">
                <a:solidFill>
                  <a:srgbClr val="C00000"/>
                </a:solidFill>
              </a:rPr>
              <a:t>In his view, social scientists should </a:t>
            </a:r>
            <a:r>
              <a:rPr lang="en-AU" sz="2000" b="1" dirty="0" smtClean="0">
                <a:solidFill>
                  <a:srgbClr val="C00000"/>
                </a:solidFill>
              </a:rPr>
              <a:t>conceptualise the social explicitly</a:t>
            </a:r>
            <a:r>
              <a:rPr lang="en-AU" sz="2000" dirty="0" smtClean="0">
                <a:solidFill>
                  <a:srgbClr val="C00000"/>
                </a:solidFill>
              </a:rPr>
              <a:t> rather than let conceptualisations be unstated and unexamined corollaries of … methodological positions.</a:t>
            </a:r>
          </a:p>
          <a:p>
            <a:r>
              <a:rPr lang="en-AU" sz="2000" dirty="0" smtClean="0"/>
              <a:t>Sewell’s ontological view is that the world is </a:t>
            </a:r>
            <a:r>
              <a:rPr lang="en-AU" sz="2000" i="1" dirty="0" smtClean="0"/>
              <a:t>contingent rather than necessary </a:t>
            </a:r>
            <a:r>
              <a:rPr lang="en-AU" sz="2000" dirty="0" smtClean="0"/>
              <a:t>and that t</a:t>
            </a:r>
            <a:r>
              <a:rPr lang="en-AU" sz="2000" dirty="0" smtClean="0">
                <a:solidFill>
                  <a:schemeClr val="tx2">
                    <a:lumMod val="90000"/>
                    <a:lumOff val="10000"/>
                  </a:schemeClr>
                </a:solidFill>
              </a:rPr>
              <a:t>he “semiotic” and “structural” should be understood as parts of a whole. </a:t>
            </a:r>
          </a:p>
        </p:txBody>
      </p:sp>
      <p:sp>
        <p:nvSpPr>
          <p:cNvPr id="5" name="Rectangle 4"/>
          <p:cNvSpPr/>
          <p:nvPr/>
        </p:nvSpPr>
        <p:spPr>
          <a:xfrm>
            <a:off x="4479860" y="90858191"/>
            <a:ext cx="184280" cy="0"/>
          </a:xfrm>
          <a:prstGeom prst="rect">
            <a:avLst/>
          </a:prstGeom>
        </p:spPr>
        <p:txBody>
          <a:bodyPr wrap="none">
            <a:spAutoFit/>
          </a:bodyPr>
          <a:lstStyle/>
          <a:p>
            <a:r>
              <a:rPr lang="en-US" dirty="0">
                <a:latin typeface="Calibri"/>
                <a:ea typeface="SimSun"/>
                <a:cs typeface="Arial"/>
              </a:rPr>
              <a:t>social scientists have </a:t>
            </a:r>
            <a:r>
              <a:rPr lang="en-US" i="1" dirty="0">
                <a:latin typeface="Calibri"/>
                <a:ea typeface="SimSun"/>
                <a:cs typeface="Arial"/>
              </a:rPr>
              <a:t>overemphasized their methodology and left their ontology unspecified</a:t>
            </a:r>
            <a:r>
              <a:rPr lang="en-US" dirty="0">
                <a:latin typeface="Calibri"/>
                <a:ea typeface="SimSun"/>
                <a:cs typeface="Arial"/>
              </a:rPr>
              <a:t>.</a:t>
            </a:r>
            <a:r>
              <a:rPr lang="en-US" dirty="0">
                <a:latin typeface="MS Mincho"/>
                <a:ea typeface="SimSun"/>
                <a:cs typeface="Arial"/>
              </a:rPr>
              <a:t> </a:t>
            </a:r>
            <a:r>
              <a:rPr lang="en-US" dirty="0">
                <a:latin typeface="Calibri"/>
                <a:ea typeface="SimSun"/>
                <a:cs typeface="Arial"/>
              </a:rPr>
              <a:t>This is a gap for which there is no accounting,</a:t>
            </a:r>
            <a:r>
              <a:rPr lang="en-US" dirty="0">
                <a:latin typeface="MS Mincho"/>
                <a:ea typeface="SimSun"/>
                <a:cs typeface="Arial"/>
              </a:rPr>
              <a:t> </a:t>
            </a:r>
            <a:r>
              <a:rPr lang="en-US" dirty="0">
                <a:latin typeface="Calibri"/>
                <a:ea typeface="SimSun"/>
                <a:cs typeface="Arial"/>
              </a:rPr>
              <a:t>because</a:t>
            </a:r>
            <a:r>
              <a:rPr lang="en-US" dirty="0">
                <a:latin typeface="MS Mincho"/>
                <a:ea typeface="SimSun"/>
                <a:cs typeface="Arial"/>
              </a:rPr>
              <a:t> </a:t>
            </a:r>
            <a:r>
              <a:rPr lang="en-US" dirty="0">
                <a:latin typeface="Calibri"/>
                <a:ea typeface="SimSun"/>
                <a:cs typeface="Arial"/>
              </a:rPr>
              <a:t>methodologies in</a:t>
            </a:r>
            <a:r>
              <a:rPr lang="en-US" dirty="0">
                <a:latin typeface="MS Mincho"/>
                <a:ea typeface="SimSun"/>
                <a:cs typeface="Arial"/>
              </a:rPr>
              <a:t> </a:t>
            </a:r>
            <a:r>
              <a:rPr lang="en-US" dirty="0">
                <a:latin typeface="Calibri"/>
                <a:ea typeface="SimSun"/>
                <a:cs typeface="Arial"/>
              </a:rPr>
              <a:t>fact always imply ontologies, whether stated</a:t>
            </a:r>
            <a:r>
              <a:rPr lang="en-US" dirty="0">
                <a:latin typeface="MS Mincho"/>
                <a:ea typeface="SimSun"/>
                <a:cs typeface="Arial"/>
              </a:rPr>
              <a:t> </a:t>
            </a:r>
            <a:r>
              <a:rPr lang="en-US" dirty="0">
                <a:latin typeface="Calibri"/>
                <a:ea typeface="SimSun"/>
                <a:cs typeface="Arial"/>
              </a:rPr>
              <a:t>or</a:t>
            </a:r>
            <a:r>
              <a:rPr lang="en-US" dirty="0">
                <a:latin typeface="MS Mincho"/>
                <a:ea typeface="SimSun"/>
                <a:cs typeface="Arial"/>
              </a:rPr>
              <a:t> </a:t>
            </a:r>
            <a:r>
              <a:rPr lang="en-US" dirty="0">
                <a:latin typeface="Calibri"/>
                <a:ea typeface="SimSun"/>
                <a:cs typeface="Arial"/>
              </a:rPr>
              <a:t>assumed.”</a:t>
            </a:r>
            <a:r>
              <a:rPr lang="en-US" dirty="0">
                <a:latin typeface="MS Mincho"/>
                <a:ea typeface="SimSun"/>
                <a:cs typeface="Arial"/>
              </a:rPr>
              <a:t> </a:t>
            </a:r>
            <a:r>
              <a:rPr lang="en-US" dirty="0">
                <a:latin typeface="Calibri"/>
                <a:ea typeface="SimSun"/>
                <a:cs typeface="Arial"/>
              </a:rPr>
              <a:t>Furthermore, Sewell believes that social scientists should “conceptualize</a:t>
            </a:r>
            <a:r>
              <a:rPr lang="en-US" dirty="0">
                <a:latin typeface="MS Mincho"/>
                <a:ea typeface="SimSun"/>
                <a:cs typeface="Arial"/>
              </a:rPr>
              <a:t> </a:t>
            </a:r>
            <a:r>
              <a:rPr lang="en-US" dirty="0">
                <a:latin typeface="Calibri"/>
                <a:ea typeface="SimSun"/>
                <a:cs typeface="Arial"/>
              </a:rPr>
              <a:t>the social explicitly” rather than</a:t>
            </a:r>
            <a:r>
              <a:rPr lang="en-US" dirty="0">
                <a:latin typeface="MS Mincho"/>
                <a:ea typeface="SimSun"/>
                <a:cs typeface="Arial"/>
              </a:rPr>
              <a:t> </a:t>
            </a:r>
            <a:r>
              <a:rPr lang="en-US" dirty="0">
                <a:latin typeface="Calibri"/>
                <a:ea typeface="SimSun"/>
                <a:cs typeface="Arial"/>
              </a:rPr>
              <a:t>let “conceptualizations</a:t>
            </a:r>
            <a:r>
              <a:rPr lang="en-US" dirty="0">
                <a:latin typeface="MS Mincho"/>
                <a:ea typeface="SimSun"/>
                <a:cs typeface="Arial"/>
              </a:rPr>
              <a:t> </a:t>
            </a:r>
            <a:r>
              <a:rPr lang="en-US" dirty="0">
                <a:latin typeface="Calibri"/>
                <a:ea typeface="SimSun"/>
                <a:cs typeface="Arial"/>
              </a:rPr>
              <a:t>be unstated and unexamined corollaries of … methodological</a:t>
            </a:r>
            <a:r>
              <a:rPr lang="en-US" dirty="0">
                <a:latin typeface="MS Mincho"/>
                <a:ea typeface="SimSun"/>
                <a:cs typeface="Arial"/>
              </a:rPr>
              <a:t> </a:t>
            </a:r>
            <a:r>
              <a:rPr lang="en-US" dirty="0">
                <a:latin typeface="Calibri"/>
                <a:ea typeface="SimSun"/>
                <a:cs typeface="Arial"/>
              </a:rPr>
              <a:t>positions.”</a:t>
            </a:r>
            <a:r>
              <a:rPr lang="en-US" dirty="0">
                <a:latin typeface="MS Mincho"/>
                <a:ea typeface="SimSun"/>
                <a:cs typeface="Arial"/>
              </a:rPr>
              <a:t> </a:t>
            </a:r>
            <a:endParaRPr lang="en-AU" dirty="0"/>
          </a:p>
        </p:txBody>
      </p:sp>
    </p:spTree>
    <p:extLst>
      <p:ext uri="{BB962C8B-B14F-4D97-AF65-F5344CB8AC3E}">
        <p14:creationId xmlns:p14="http://schemas.microsoft.com/office/powerpoint/2010/main" val="80598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258987"/>
                </a:solidFill>
              </a:rPr>
              <a:t>On ontologies</a:t>
            </a:r>
            <a:endParaRPr lang="en-AU" dirty="0">
              <a:solidFill>
                <a:srgbClr val="258987"/>
              </a:solidFill>
            </a:endParaRPr>
          </a:p>
        </p:txBody>
      </p:sp>
      <p:sp>
        <p:nvSpPr>
          <p:cNvPr id="3" name="Content Placeholder 2"/>
          <p:cNvSpPr>
            <a:spLocks noGrp="1"/>
          </p:cNvSpPr>
          <p:nvPr>
            <p:ph idx="1"/>
          </p:nvPr>
        </p:nvSpPr>
        <p:spPr>
          <a:xfrm>
            <a:off x="611560" y="1306488"/>
            <a:ext cx="7543800" cy="5551512"/>
          </a:xfrm>
        </p:spPr>
        <p:txBody>
          <a:bodyPr>
            <a:normAutofit fontScale="47500" lnSpcReduction="20000"/>
          </a:bodyPr>
          <a:lstStyle/>
          <a:p>
            <a:endParaRPr lang="en-AU" dirty="0" smtClean="0"/>
          </a:p>
          <a:p>
            <a:endParaRPr lang="en-AU" dirty="0"/>
          </a:p>
          <a:p>
            <a:pPr marL="0" indent="0">
              <a:buNone/>
            </a:pPr>
            <a:r>
              <a:rPr lang="en-AU" sz="5100" dirty="0" smtClean="0">
                <a:solidFill>
                  <a:schemeClr val="bg1">
                    <a:lumMod val="50000"/>
                  </a:schemeClr>
                </a:solidFill>
              </a:rPr>
              <a:t>Theories are based on ontologies</a:t>
            </a:r>
          </a:p>
          <a:p>
            <a:pPr marL="0" lvl="0" indent="0">
              <a:buClr>
                <a:srgbClr val="AD0101"/>
              </a:buClr>
              <a:buNone/>
            </a:pPr>
            <a:r>
              <a:rPr lang="en-AU" sz="5100" b="1" dirty="0">
                <a:solidFill>
                  <a:srgbClr val="303030"/>
                </a:solidFill>
              </a:rPr>
              <a:t>Examples</a:t>
            </a:r>
            <a:r>
              <a:rPr lang="en-AU" sz="5100" dirty="0">
                <a:solidFill>
                  <a:srgbClr val="303030"/>
                </a:solidFill>
              </a:rPr>
              <a:t> or ontologies</a:t>
            </a:r>
          </a:p>
          <a:p>
            <a:pPr lvl="1">
              <a:buClr>
                <a:srgbClr val="AD0101"/>
              </a:buClr>
              <a:buFont typeface="Wingdings" panose="05000000000000000000" pitchFamily="2" charset="2"/>
              <a:buChar char="§"/>
            </a:pPr>
            <a:r>
              <a:rPr lang="en-AU" sz="4200" dirty="0">
                <a:solidFill>
                  <a:srgbClr val="303030"/>
                </a:solidFill>
              </a:rPr>
              <a:t>Entrepreneurship is </a:t>
            </a:r>
            <a:r>
              <a:rPr lang="en-AU" sz="4200" dirty="0" smtClean="0">
                <a:solidFill>
                  <a:srgbClr val="303030"/>
                </a:solidFill>
              </a:rPr>
              <a:t> individual </a:t>
            </a:r>
            <a:r>
              <a:rPr lang="en-AU" sz="4200" dirty="0">
                <a:solidFill>
                  <a:srgbClr val="303030"/>
                </a:solidFill>
              </a:rPr>
              <a:t>or </a:t>
            </a:r>
            <a:r>
              <a:rPr lang="en-AU" sz="4200" dirty="0" smtClean="0">
                <a:solidFill>
                  <a:srgbClr val="303030"/>
                </a:solidFill>
              </a:rPr>
              <a:t>collective</a:t>
            </a:r>
          </a:p>
          <a:p>
            <a:pPr lvl="1">
              <a:buClr>
                <a:srgbClr val="AD0101"/>
              </a:buClr>
              <a:buFont typeface="Wingdings" panose="05000000000000000000" pitchFamily="2" charset="2"/>
              <a:buChar char="§"/>
            </a:pPr>
            <a:r>
              <a:rPr lang="en-AU" sz="4200" dirty="0" smtClean="0">
                <a:solidFill>
                  <a:srgbClr val="303030"/>
                </a:solidFill>
              </a:rPr>
              <a:t>Organisational development and innovation are conflict ridden</a:t>
            </a:r>
            <a:endParaRPr lang="en-AU" sz="4200" dirty="0">
              <a:solidFill>
                <a:srgbClr val="303030"/>
              </a:solidFill>
            </a:endParaRPr>
          </a:p>
          <a:p>
            <a:pPr lvl="1">
              <a:buClr>
                <a:srgbClr val="AD0101"/>
              </a:buClr>
              <a:buFont typeface="Wingdings" panose="05000000000000000000" pitchFamily="2" charset="2"/>
              <a:buChar char="§"/>
            </a:pPr>
            <a:r>
              <a:rPr lang="en-AU" sz="4200" dirty="0">
                <a:solidFill>
                  <a:srgbClr val="303030"/>
                </a:solidFill>
              </a:rPr>
              <a:t>People’s behaviour is shaped in important ways by structures and culture </a:t>
            </a:r>
            <a:r>
              <a:rPr lang="en-AU" sz="4200" dirty="0" err="1">
                <a:solidFill>
                  <a:srgbClr val="303030"/>
                </a:solidFill>
              </a:rPr>
              <a:t>vs</a:t>
            </a:r>
            <a:r>
              <a:rPr lang="en-AU" sz="4200" dirty="0">
                <a:solidFill>
                  <a:srgbClr val="303030"/>
                </a:solidFill>
              </a:rPr>
              <a:t> people are relatively autonomous and </a:t>
            </a:r>
            <a:r>
              <a:rPr lang="en-AU" sz="4200" dirty="0" smtClean="0">
                <a:solidFill>
                  <a:schemeClr val="tx1"/>
                </a:solidFill>
              </a:rPr>
              <a:t>free </a:t>
            </a:r>
            <a:r>
              <a:rPr lang="en-AU" sz="4200" dirty="0" smtClean="0">
                <a:solidFill>
                  <a:schemeClr val="accent5">
                    <a:lumMod val="60000"/>
                    <a:lumOff val="40000"/>
                  </a:schemeClr>
                </a:solidFill>
              </a:rPr>
              <a:t>(the </a:t>
            </a:r>
            <a:r>
              <a:rPr lang="en-AU" sz="4200" dirty="0">
                <a:solidFill>
                  <a:schemeClr val="accent5">
                    <a:lumMod val="60000"/>
                    <a:lumOff val="40000"/>
                  </a:schemeClr>
                </a:solidFill>
              </a:rPr>
              <a:t>world is “flat” versus “hierarchically ordered</a:t>
            </a:r>
            <a:r>
              <a:rPr lang="en-AU" sz="4200" dirty="0" smtClean="0">
                <a:solidFill>
                  <a:schemeClr val="accent5">
                    <a:lumMod val="60000"/>
                    <a:lumOff val="40000"/>
                  </a:schemeClr>
                </a:solidFill>
              </a:rPr>
              <a:t>”)</a:t>
            </a:r>
            <a:endParaRPr lang="en-AU" sz="4200" dirty="0">
              <a:solidFill>
                <a:schemeClr val="accent5">
                  <a:lumMod val="60000"/>
                  <a:lumOff val="40000"/>
                </a:schemeClr>
              </a:solidFill>
            </a:endParaRPr>
          </a:p>
          <a:p>
            <a:pPr lvl="1">
              <a:buClr>
                <a:srgbClr val="AD0101"/>
              </a:buClr>
              <a:buFont typeface="Wingdings" panose="05000000000000000000" pitchFamily="2" charset="2"/>
              <a:buChar char="§"/>
            </a:pPr>
            <a:r>
              <a:rPr lang="en-AU" sz="4200" dirty="0">
                <a:solidFill>
                  <a:srgbClr val="303030"/>
                </a:solidFill>
              </a:rPr>
              <a:t>People suffer from “false consciousness”</a:t>
            </a:r>
          </a:p>
          <a:p>
            <a:pPr lvl="1">
              <a:buClr>
                <a:srgbClr val="AD0101"/>
              </a:buClr>
              <a:buFont typeface="Wingdings" panose="05000000000000000000" pitchFamily="2" charset="2"/>
              <a:buChar char="§"/>
            </a:pPr>
            <a:r>
              <a:rPr lang="en-AU" sz="4200" dirty="0">
                <a:solidFill>
                  <a:srgbClr val="303030"/>
                </a:solidFill>
              </a:rPr>
              <a:t>Policy is about ideas vs policy is about interests and </a:t>
            </a:r>
            <a:r>
              <a:rPr lang="en-AU" sz="3800" dirty="0">
                <a:solidFill>
                  <a:srgbClr val="303030"/>
                </a:solidFill>
              </a:rPr>
              <a:t>power </a:t>
            </a:r>
            <a:r>
              <a:rPr lang="en-AU" sz="4200" dirty="0">
                <a:solidFill>
                  <a:srgbClr val="424E5B">
                    <a:lumMod val="60000"/>
                    <a:lumOff val="40000"/>
                  </a:srgbClr>
                </a:solidFill>
              </a:rPr>
              <a:t>(</a:t>
            </a:r>
            <a:r>
              <a:rPr lang="en-AU" sz="4200" i="1" dirty="0">
                <a:solidFill>
                  <a:srgbClr val="424E5B">
                    <a:lumMod val="60000"/>
                    <a:lumOff val="40000"/>
                  </a:srgbClr>
                </a:solidFill>
              </a:rPr>
              <a:t>we have innovation policy because of market failure vs we have innovation policy because certain actors ask for </a:t>
            </a:r>
            <a:r>
              <a:rPr lang="en-AU" sz="4200" i="1" dirty="0" smtClean="0">
                <a:solidFill>
                  <a:srgbClr val="424E5B">
                    <a:lumMod val="60000"/>
                    <a:lumOff val="40000"/>
                  </a:srgbClr>
                </a:solidFill>
              </a:rPr>
              <a:t>it</a:t>
            </a:r>
            <a:r>
              <a:rPr lang="en-AU" sz="4200" dirty="0" smtClean="0">
                <a:solidFill>
                  <a:srgbClr val="424E5B">
                    <a:lumMod val="60000"/>
                    <a:lumOff val="40000"/>
                  </a:srgbClr>
                </a:solidFill>
                <a:sym typeface="Wingdings" panose="05000000000000000000" pitchFamily="2" charset="2"/>
              </a:rPr>
              <a:t>)</a:t>
            </a:r>
            <a:endParaRPr lang="en-AU" sz="4200" dirty="0">
              <a:solidFill>
                <a:srgbClr val="424E5B">
                  <a:lumMod val="60000"/>
                  <a:lumOff val="40000"/>
                </a:srgbClr>
              </a:solidFill>
            </a:endParaRPr>
          </a:p>
          <a:p>
            <a:pPr lvl="1">
              <a:buClr>
                <a:srgbClr val="AD0101"/>
              </a:buClr>
              <a:buFont typeface="Wingdings" panose="05000000000000000000" pitchFamily="2" charset="2"/>
              <a:buChar char="§"/>
            </a:pPr>
            <a:r>
              <a:rPr lang="en-AU" sz="4200" dirty="0">
                <a:solidFill>
                  <a:srgbClr val="303030"/>
                </a:solidFill>
              </a:rPr>
              <a:t>The world is “contingent rather than necessary”</a:t>
            </a:r>
          </a:p>
          <a:p>
            <a:pPr marL="0" indent="0">
              <a:buNone/>
            </a:pPr>
            <a:r>
              <a:rPr lang="en-AU" sz="4600" b="1" dirty="0" smtClean="0">
                <a:solidFill>
                  <a:srgbClr val="55918A"/>
                </a:solidFill>
              </a:rPr>
              <a:t>My argument: </a:t>
            </a:r>
            <a:r>
              <a:rPr lang="en-AU" sz="4600" dirty="0" smtClean="0">
                <a:solidFill>
                  <a:srgbClr val="55918A"/>
                </a:solidFill>
              </a:rPr>
              <a:t>forcing scientists to be explicit about their ontologies helps to </a:t>
            </a:r>
            <a:r>
              <a:rPr lang="en-AU" sz="4600" b="1" dirty="0" smtClean="0">
                <a:solidFill>
                  <a:srgbClr val="55918A"/>
                </a:solidFill>
              </a:rPr>
              <a:t>identify their bias </a:t>
            </a:r>
            <a:r>
              <a:rPr lang="en-AU" sz="4600" dirty="0" smtClean="0">
                <a:solidFill>
                  <a:srgbClr val="55918A"/>
                </a:solidFill>
              </a:rPr>
              <a:t>(of individuals and disciplines)</a:t>
            </a:r>
          </a:p>
          <a:p>
            <a:pPr lvl="1">
              <a:buFont typeface="Wingdings" panose="05000000000000000000" pitchFamily="2" charset="2"/>
              <a:buChar char="§"/>
            </a:pPr>
            <a:endParaRPr lang="en-AU" sz="4400" dirty="0" smtClean="0"/>
          </a:p>
          <a:p>
            <a:pPr lvl="1">
              <a:buFont typeface="Wingdings" panose="05000000000000000000" pitchFamily="2" charset="2"/>
              <a:buChar char="§"/>
            </a:pPr>
            <a:endParaRPr lang="en-AU" dirty="0" smtClean="0"/>
          </a:p>
          <a:p>
            <a:endParaRPr lang="en-AU" dirty="0" smtClean="0"/>
          </a:p>
          <a:p>
            <a:endParaRPr lang="en-AU" dirty="0" smtClean="0"/>
          </a:p>
        </p:txBody>
      </p:sp>
    </p:spTree>
    <p:extLst>
      <p:ext uri="{BB962C8B-B14F-4D97-AF65-F5344CB8AC3E}">
        <p14:creationId xmlns:p14="http://schemas.microsoft.com/office/powerpoint/2010/main" val="30640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My policy experiences</a:t>
            </a:r>
            <a:endParaRPr lang="en-US" dirty="0">
              <a:solidFill>
                <a:schemeClr val="accent2">
                  <a:lumMod val="75000"/>
                </a:schemeClr>
              </a:solidFill>
            </a:endParaRPr>
          </a:p>
        </p:txBody>
      </p:sp>
      <p:sp>
        <p:nvSpPr>
          <p:cNvPr id="3" name="Content Placeholder 2"/>
          <p:cNvSpPr>
            <a:spLocks noGrp="1"/>
          </p:cNvSpPr>
          <p:nvPr>
            <p:ph idx="1"/>
          </p:nvPr>
        </p:nvSpPr>
        <p:spPr>
          <a:xfrm>
            <a:off x="395536" y="1556792"/>
            <a:ext cx="7543800" cy="3886200"/>
          </a:xfrm>
        </p:spPr>
        <p:txBody>
          <a:bodyPr>
            <a:noAutofit/>
          </a:bodyPr>
          <a:lstStyle/>
          <a:p>
            <a:pPr>
              <a:lnSpc>
                <a:spcPts val="1900"/>
              </a:lnSpc>
            </a:pPr>
            <a:r>
              <a:rPr lang="en-US" sz="2000" dirty="0"/>
              <a:t>I </a:t>
            </a:r>
            <a:r>
              <a:rPr lang="en-US" sz="2000" dirty="0" smtClean="0"/>
              <a:t>advised </a:t>
            </a:r>
            <a:r>
              <a:rPr lang="en-US" sz="2000" dirty="0"/>
              <a:t>the EU on RTD policy for climate change and on eco-innovation </a:t>
            </a:r>
            <a:r>
              <a:rPr lang="en-US" sz="2000" dirty="0" smtClean="0"/>
              <a:t>on many </a:t>
            </a:r>
            <a:r>
              <a:rPr lang="en-US" sz="2000" dirty="0"/>
              <a:t>occasions. </a:t>
            </a:r>
            <a:endParaRPr lang="en-US" sz="2000" dirty="0" smtClean="0"/>
          </a:p>
          <a:p>
            <a:pPr>
              <a:lnSpc>
                <a:spcPts val="1900"/>
              </a:lnSpc>
            </a:pPr>
            <a:r>
              <a:rPr lang="en-US" sz="2000" dirty="0" smtClean="0">
                <a:solidFill>
                  <a:srgbClr val="001B50"/>
                </a:solidFill>
              </a:rPr>
              <a:t>For </a:t>
            </a:r>
            <a:r>
              <a:rPr lang="en-US" sz="2000" dirty="0">
                <a:solidFill>
                  <a:srgbClr val="001B50"/>
                </a:solidFill>
              </a:rPr>
              <a:t>the </a:t>
            </a:r>
            <a:r>
              <a:rPr lang="en-US" sz="2000" b="1" dirty="0">
                <a:solidFill>
                  <a:srgbClr val="001B50"/>
                </a:solidFill>
              </a:rPr>
              <a:t>Environment Council </a:t>
            </a:r>
            <a:r>
              <a:rPr lang="en-US" sz="2000" dirty="0">
                <a:solidFill>
                  <a:srgbClr val="001B50"/>
                </a:solidFill>
              </a:rPr>
              <a:t>(= meeting of EU Environment Ministers) in Maastricht in 2004, </a:t>
            </a:r>
            <a:r>
              <a:rPr lang="en-US" sz="2000" dirty="0" smtClean="0">
                <a:solidFill>
                  <a:srgbClr val="001B50"/>
                </a:solidFill>
              </a:rPr>
              <a:t>I wrote </a:t>
            </a:r>
            <a:r>
              <a:rPr lang="en-US" sz="2000" dirty="0">
                <a:solidFill>
                  <a:srgbClr val="001B50"/>
                </a:solidFill>
              </a:rPr>
              <a:t>a strategy note about eco-innovation, which fed into the council’s conclusions</a:t>
            </a:r>
            <a:r>
              <a:rPr lang="en-US" sz="2000" dirty="0" smtClean="0">
                <a:solidFill>
                  <a:srgbClr val="001B50"/>
                </a:solidFill>
              </a:rPr>
              <a:t>.</a:t>
            </a:r>
          </a:p>
          <a:p>
            <a:pPr>
              <a:lnSpc>
                <a:spcPts val="1900"/>
              </a:lnSpc>
            </a:pPr>
            <a:r>
              <a:rPr lang="en-US" sz="2000" dirty="0" smtClean="0"/>
              <a:t>Together </a:t>
            </a:r>
            <a:r>
              <a:rPr lang="en-US" sz="2000" dirty="0"/>
              <a:t>with Jan </a:t>
            </a:r>
            <a:r>
              <a:rPr lang="en-US" sz="2000" dirty="0" smtClean="0"/>
              <a:t>Rotmans, I developed </a:t>
            </a:r>
            <a:r>
              <a:rPr lang="en-US" sz="2000" dirty="0"/>
              <a:t>the model of </a:t>
            </a:r>
            <a:r>
              <a:rPr lang="en-US" sz="2000" b="1" dirty="0" smtClean="0"/>
              <a:t>Transition Management</a:t>
            </a:r>
            <a:r>
              <a:rPr lang="en-US" sz="2000" dirty="0"/>
              <a:t>, which, following many discussions with policy makers, was </a:t>
            </a:r>
            <a:r>
              <a:rPr lang="en-US" sz="2000" b="1" dirty="0"/>
              <a:t>used by the Dutch national government </a:t>
            </a:r>
            <a:r>
              <a:rPr lang="en-US" sz="2000" dirty="0"/>
              <a:t>as a basis for its innovation policy for sustainability energy. </a:t>
            </a:r>
            <a:r>
              <a:rPr lang="en-US" sz="2000" dirty="0" smtClean="0"/>
              <a:t>For a description of my encounters with policy makers see: </a:t>
            </a:r>
            <a:r>
              <a:rPr lang="en-GB" sz="2000" dirty="0">
                <a:solidFill>
                  <a:srgbClr val="C00000"/>
                </a:solidFill>
              </a:rPr>
              <a:t>Kemp, R., and J. Rotmans (2009) Transitioning Policy: Co-production of a new strategic framework for energy innovation policy in the Netherlands, </a:t>
            </a:r>
            <a:r>
              <a:rPr lang="en-GB" sz="2000" i="1" dirty="0">
                <a:solidFill>
                  <a:srgbClr val="C00000"/>
                </a:solidFill>
              </a:rPr>
              <a:t>Policy Sciences, </a:t>
            </a:r>
            <a:r>
              <a:rPr lang="en-GB" sz="2000" b="1" dirty="0">
                <a:solidFill>
                  <a:srgbClr val="C00000"/>
                </a:solidFill>
              </a:rPr>
              <a:t>42</a:t>
            </a:r>
            <a:r>
              <a:rPr lang="en-GB" sz="2000" dirty="0">
                <a:solidFill>
                  <a:srgbClr val="C00000"/>
                </a:solidFill>
              </a:rPr>
              <a:t>: </a:t>
            </a:r>
            <a:r>
              <a:rPr lang="en-GB" sz="2000" dirty="0" smtClean="0">
                <a:solidFill>
                  <a:srgbClr val="C00000"/>
                </a:solidFill>
              </a:rPr>
              <a:t>303–322.</a:t>
            </a:r>
            <a:endParaRPr lang="en-US" sz="2000" dirty="0">
              <a:solidFill>
                <a:srgbClr val="C00000"/>
              </a:solidFill>
            </a:endParaRPr>
          </a:p>
          <a:p>
            <a:pPr>
              <a:lnSpc>
                <a:spcPts val="1900"/>
              </a:lnSpc>
            </a:pPr>
            <a:r>
              <a:rPr lang="en-US" sz="2000" dirty="0" smtClean="0"/>
              <a:t>In </a:t>
            </a:r>
            <a:r>
              <a:rPr lang="en-US" sz="2000" dirty="0"/>
              <a:t>2013 and 2014 </a:t>
            </a:r>
            <a:r>
              <a:rPr lang="en-US" sz="2000" dirty="0" smtClean="0"/>
              <a:t>I was </a:t>
            </a:r>
            <a:r>
              <a:rPr lang="en-US" sz="2000" dirty="0"/>
              <a:t>member of the </a:t>
            </a:r>
            <a:r>
              <a:rPr lang="en-US" sz="2000" b="1" dirty="0"/>
              <a:t>Limburg </a:t>
            </a:r>
            <a:r>
              <a:rPr lang="en-US" sz="2000" b="1" dirty="0" smtClean="0"/>
              <a:t>Chamber of Commerce platform</a:t>
            </a:r>
            <a:r>
              <a:rPr lang="en-US" sz="2000" dirty="0" smtClean="0"/>
              <a:t> “Energy</a:t>
            </a:r>
            <a:r>
              <a:rPr lang="en-US" sz="2000" dirty="0"/>
              <a:t>, </a:t>
            </a:r>
            <a:r>
              <a:rPr lang="en-US" sz="2000" dirty="0" smtClean="0"/>
              <a:t>Sustainability </a:t>
            </a:r>
            <a:r>
              <a:rPr lang="en-US" sz="2000" dirty="0"/>
              <a:t>and </a:t>
            </a:r>
            <a:r>
              <a:rPr lang="en-US" sz="2000" dirty="0" smtClean="0"/>
              <a:t>Innovation”.</a:t>
            </a:r>
            <a:endParaRPr lang="en-US" sz="2000" dirty="0"/>
          </a:p>
        </p:txBody>
      </p:sp>
    </p:spTree>
    <p:extLst>
      <p:ext uri="{BB962C8B-B14F-4D97-AF65-F5344CB8AC3E}">
        <p14:creationId xmlns:p14="http://schemas.microsoft.com/office/powerpoint/2010/main" val="353701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own ontology</a:t>
            </a:r>
            <a:endParaRPr lang="en-AU" dirty="0"/>
          </a:p>
        </p:txBody>
      </p:sp>
      <p:sp>
        <p:nvSpPr>
          <p:cNvPr id="3" name="Content Placeholder 2"/>
          <p:cNvSpPr>
            <a:spLocks noGrp="1"/>
          </p:cNvSpPr>
          <p:nvPr>
            <p:ph idx="1"/>
          </p:nvPr>
        </p:nvSpPr>
        <p:spPr>
          <a:xfrm>
            <a:off x="755576" y="1268760"/>
            <a:ext cx="7543800" cy="4176464"/>
          </a:xfrm>
        </p:spPr>
        <p:txBody>
          <a:bodyPr>
            <a:normAutofit fontScale="92500" lnSpcReduction="10000"/>
          </a:bodyPr>
          <a:lstStyle/>
          <a:p>
            <a:r>
              <a:rPr lang="en-AU" sz="2600" dirty="0" smtClean="0"/>
              <a:t>Social reality is </a:t>
            </a:r>
            <a:r>
              <a:rPr lang="en-AU" sz="2600" b="1" dirty="0" smtClean="0"/>
              <a:t>structured</a:t>
            </a:r>
            <a:r>
              <a:rPr lang="en-AU" sz="2600" dirty="0" smtClean="0"/>
              <a:t> and </a:t>
            </a:r>
            <a:r>
              <a:rPr lang="en-AU" sz="2600" b="1" dirty="0" smtClean="0"/>
              <a:t>stratified</a:t>
            </a:r>
          </a:p>
          <a:p>
            <a:r>
              <a:rPr lang="en-AU" sz="2600" dirty="0" smtClean="0">
                <a:solidFill>
                  <a:srgbClr val="001B50"/>
                </a:solidFill>
              </a:rPr>
              <a:t>Reality </a:t>
            </a:r>
            <a:r>
              <a:rPr lang="en-AU" sz="2600" dirty="0">
                <a:solidFill>
                  <a:srgbClr val="001B50"/>
                </a:solidFill>
              </a:rPr>
              <a:t>encompasses a not directly observable deep dimension – the </a:t>
            </a:r>
            <a:r>
              <a:rPr lang="en-AU" sz="2600" dirty="0" smtClean="0">
                <a:solidFill>
                  <a:srgbClr val="001B50"/>
                </a:solidFill>
              </a:rPr>
              <a:t>level of </a:t>
            </a:r>
            <a:r>
              <a:rPr lang="en-AU" sz="2600" dirty="0">
                <a:solidFill>
                  <a:srgbClr val="001B50"/>
                </a:solidFill>
              </a:rPr>
              <a:t>generative </a:t>
            </a:r>
            <a:r>
              <a:rPr lang="en-AU" sz="2600" dirty="0" smtClean="0">
                <a:solidFill>
                  <a:srgbClr val="001B50"/>
                </a:solidFill>
              </a:rPr>
              <a:t>mechanisms</a:t>
            </a:r>
          </a:p>
          <a:p>
            <a:r>
              <a:rPr lang="en-AU" sz="2600" dirty="0" smtClean="0">
                <a:solidFill>
                  <a:srgbClr val="258987"/>
                </a:solidFill>
              </a:rPr>
              <a:t>The generative mechanisms differ across cases </a:t>
            </a:r>
          </a:p>
          <a:p>
            <a:r>
              <a:rPr lang="en-AU" sz="2600" dirty="0" smtClean="0">
                <a:solidFill>
                  <a:srgbClr val="001B50"/>
                </a:solidFill>
              </a:rPr>
              <a:t>People are </a:t>
            </a:r>
            <a:r>
              <a:rPr lang="en-AU" sz="2600" b="1" dirty="0" smtClean="0">
                <a:solidFill>
                  <a:srgbClr val="001B50"/>
                </a:solidFill>
              </a:rPr>
              <a:t>part and parcel </a:t>
            </a:r>
            <a:r>
              <a:rPr lang="en-AU" sz="2600" dirty="0" smtClean="0">
                <a:solidFill>
                  <a:srgbClr val="001B50"/>
                </a:solidFill>
              </a:rPr>
              <a:t>of broader processes of change (individualisation, globalisation, localisation, …)</a:t>
            </a:r>
          </a:p>
          <a:p>
            <a:r>
              <a:rPr lang="en-AU" sz="2600" dirty="0" smtClean="0">
                <a:solidFill>
                  <a:srgbClr val="258987"/>
                </a:solidFill>
              </a:rPr>
              <a:t>There is path dependency</a:t>
            </a:r>
            <a:endParaRPr lang="en-AU" sz="3800" dirty="0">
              <a:solidFill>
                <a:srgbClr val="258987"/>
              </a:solidFill>
            </a:endParaRPr>
          </a:p>
          <a:p>
            <a:r>
              <a:rPr lang="en-AU" sz="2600" dirty="0" smtClean="0"/>
              <a:t>There is inequality and exploitation at any time and place (technological innovations are likely to reproduce those)</a:t>
            </a:r>
          </a:p>
          <a:p>
            <a:r>
              <a:rPr lang="en-AU" sz="2600" dirty="0" smtClean="0"/>
              <a:t>…</a:t>
            </a:r>
          </a:p>
          <a:p>
            <a:endParaRPr lang="en-AU" dirty="0"/>
          </a:p>
        </p:txBody>
      </p:sp>
    </p:spTree>
    <p:extLst>
      <p:ext uri="{BB962C8B-B14F-4D97-AF65-F5344CB8AC3E}">
        <p14:creationId xmlns:p14="http://schemas.microsoft.com/office/powerpoint/2010/main" val="298404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About mixing ontologies</a:t>
            </a:r>
            <a:endParaRPr lang="en-AU" dirty="0"/>
          </a:p>
        </p:txBody>
      </p:sp>
      <p:sp>
        <p:nvSpPr>
          <p:cNvPr id="3" name="Content Placeholder 2"/>
          <p:cNvSpPr>
            <a:spLocks noGrp="1"/>
          </p:cNvSpPr>
          <p:nvPr>
            <p:ph idx="1"/>
          </p:nvPr>
        </p:nvSpPr>
        <p:spPr>
          <a:xfrm>
            <a:off x="611560" y="1405880"/>
            <a:ext cx="7543800" cy="4327376"/>
          </a:xfrm>
        </p:spPr>
        <p:txBody>
          <a:bodyPr>
            <a:normAutofit/>
          </a:bodyPr>
          <a:lstStyle/>
          <a:p>
            <a:r>
              <a:rPr lang="en-AU" dirty="0" smtClean="0">
                <a:solidFill>
                  <a:srgbClr val="55918A"/>
                </a:solidFill>
              </a:rPr>
              <a:t>Students are very often advised </a:t>
            </a:r>
            <a:r>
              <a:rPr lang="en-AU" b="1" dirty="0" smtClean="0">
                <a:solidFill>
                  <a:srgbClr val="55918A"/>
                </a:solidFill>
              </a:rPr>
              <a:t>not to mix ontologies</a:t>
            </a:r>
            <a:r>
              <a:rPr lang="en-AU" dirty="0" smtClean="0"/>
              <a:t>:</a:t>
            </a:r>
          </a:p>
          <a:p>
            <a:pPr marL="644040" lvl="2" indent="0">
              <a:spcBef>
                <a:spcPts val="0"/>
              </a:spcBef>
              <a:buNone/>
            </a:pPr>
            <a:r>
              <a:rPr lang="en-AU" sz="2200" dirty="0" smtClean="0">
                <a:solidFill>
                  <a:schemeClr val="tx1"/>
                </a:solidFill>
              </a:rPr>
              <a:t>“</a:t>
            </a:r>
            <a:r>
              <a:rPr lang="en-AU" sz="2200" i="1" dirty="0" smtClean="0">
                <a:solidFill>
                  <a:schemeClr val="tx1"/>
                </a:solidFill>
              </a:rPr>
              <a:t>whereas </a:t>
            </a:r>
            <a:r>
              <a:rPr lang="en-AU" sz="2200" i="1" dirty="0">
                <a:solidFill>
                  <a:schemeClr val="tx1"/>
                </a:solidFill>
              </a:rPr>
              <a:t>we have no objection to drawing on multiple methods within a single research project, we hold that mixing methodologies within a single study is problematic, as it confounds the logic that inheres in ontological and epistemological positions that are incompatible, leading to confusions in the logic of </a:t>
            </a:r>
            <a:r>
              <a:rPr lang="en-AU" sz="2200" i="1" dirty="0" smtClean="0">
                <a:solidFill>
                  <a:schemeClr val="tx1"/>
                </a:solidFill>
              </a:rPr>
              <a:t>inquiry</a:t>
            </a:r>
            <a:r>
              <a:rPr lang="en-AU" sz="2200" dirty="0" smtClean="0">
                <a:solidFill>
                  <a:schemeClr val="tx1"/>
                </a:solidFill>
              </a:rPr>
              <a:t>” </a:t>
            </a:r>
            <a:r>
              <a:rPr lang="en-AU" dirty="0" smtClean="0">
                <a:solidFill>
                  <a:schemeClr val="tx2">
                    <a:lumMod val="75000"/>
                    <a:lumOff val="25000"/>
                  </a:schemeClr>
                </a:solidFill>
              </a:rPr>
              <a:t>(M</a:t>
            </a:r>
            <a:r>
              <a:rPr lang="en-AU" dirty="0">
                <a:solidFill>
                  <a:schemeClr val="tx2">
                    <a:lumMod val="75000"/>
                    <a:lumOff val="25000"/>
                  </a:schemeClr>
                </a:solidFill>
              </a:rPr>
              <a:t>. </a:t>
            </a:r>
            <a:r>
              <a:rPr lang="en-AU" dirty="0" err="1">
                <a:solidFill>
                  <a:schemeClr val="tx2">
                    <a:lumMod val="75000"/>
                    <a:lumOff val="25000"/>
                  </a:schemeClr>
                </a:solidFill>
              </a:rPr>
              <a:t>Haverland</a:t>
            </a:r>
            <a:r>
              <a:rPr lang="en-AU" dirty="0">
                <a:solidFill>
                  <a:schemeClr val="tx2">
                    <a:lumMod val="75000"/>
                    <a:lumOff val="25000"/>
                  </a:schemeClr>
                </a:solidFill>
              </a:rPr>
              <a:t> and D. </a:t>
            </a:r>
            <a:r>
              <a:rPr lang="en-AU" dirty="0" err="1">
                <a:solidFill>
                  <a:schemeClr val="tx2">
                    <a:lumMod val="75000"/>
                    <a:lumOff val="25000"/>
                  </a:schemeClr>
                </a:solidFill>
              </a:rPr>
              <a:t>Yanow</a:t>
            </a:r>
            <a:r>
              <a:rPr lang="en-AU" dirty="0">
                <a:solidFill>
                  <a:schemeClr val="tx2">
                    <a:lumMod val="75000"/>
                    <a:lumOff val="25000"/>
                  </a:schemeClr>
                </a:solidFill>
              </a:rPr>
              <a:t>, (2012) Hitchhiker’s Guide to the Public Administration Research Universe: Surviving Conversations on Methodologies and Methods, Public Administration Review, 72(3): </a:t>
            </a:r>
            <a:r>
              <a:rPr lang="en-AU" dirty="0" smtClean="0">
                <a:solidFill>
                  <a:schemeClr val="tx2">
                    <a:lumMod val="75000"/>
                    <a:lumOff val="25000"/>
                  </a:schemeClr>
                </a:solidFill>
              </a:rPr>
              <a:t>401–408</a:t>
            </a:r>
          </a:p>
          <a:p>
            <a:pPr marL="324000">
              <a:spcBef>
                <a:spcPts val="0"/>
              </a:spcBef>
            </a:pPr>
            <a:r>
              <a:rPr lang="en-AU" dirty="0" smtClean="0">
                <a:solidFill>
                  <a:schemeClr val="tx2">
                    <a:lumMod val="75000"/>
                    <a:lumOff val="25000"/>
                  </a:schemeClr>
                </a:solidFill>
              </a:rPr>
              <a:t>My own view is that it is </a:t>
            </a:r>
            <a:r>
              <a:rPr lang="en-AU" b="1" dirty="0" smtClean="0">
                <a:solidFill>
                  <a:schemeClr val="tx2">
                    <a:lumMod val="75000"/>
                    <a:lumOff val="25000"/>
                  </a:schemeClr>
                </a:solidFill>
              </a:rPr>
              <a:t>desirable to combine different </a:t>
            </a:r>
            <a:r>
              <a:rPr lang="en-AU" b="1" dirty="0" smtClean="0">
                <a:solidFill>
                  <a:srgbClr val="55918A"/>
                </a:solidFill>
              </a:rPr>
              <a:t>methods and ontologies   </a:t>
            </a:r>
            <a:endParaRPr lang="en-AU" b="1" dirty="0">
              <a:solidFill>
                <a:srgbClr val="55918A"/>
              </a:solidFill>
            </a:endParaRPr>
          </a:p>
        </p:txBody>
      </p:sp>
    </p:spTree>
    <p:extLst>
      <p:ext uri="{BB962C8B-B14F-4D97-AF65-F5344CB8AC3E}">
        <p14:creationId xmlns:p14="http://schemas.microsoft.com/office/powerpoint/2010/main" val="45239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6781800" cy="726976"/>
          </a:xfrm>
        </p:spPr>
        <p:txBody>
          <a:bodyPr>
            <a:noAutofit/>
          </a:bodyPr>
          <a:lstStyle/>
          <a:p>
            <a:r>
              <a:rPr lang="en-AU" sz="4400" dirty="0" smtClean="0"/>
              <a:t>MLP as a cross-over theory</a:t>
            </a:r>
            <a:endParaRPr lang="en-AU" sz="4400" dirty="0"/>
          </a:p>
        </p:txBody>
      </p:sp>
      <p:sp>
        <p:nvSpPr>
          <p:cNvPr id="3" name="Content Placeholder 2"/>
          <p:cNvSpPr>
            <a:spLocks noGrp="1"/>
          </p:cNvSpPr>
          <p:nvPr>
            <p:ph idx="1"/>
          </p:nvPr>
        </p:nvSpPr>
        <p:spPr>
          <a:xfrm>
            <a:off x="755576" y="836712"/>
            <a:ext cx="7543800" cy="4399384"/>
          </a:xfrm>
        </p:spPr>
        <p:txBody>
          <a:bodyPr>
            <a:normAutofit fontScale="85000" lnSpcReduction="10000"/>
          </a:bodyPr>
          <a:lstStyle/>
          <a:p>
            <a:r>
              <a:rPr lang="en-AU" dirty="0"/>
              <a:t>An example of </a:t>
            </a:r>
            <a:r>
              <a:rPr lang="en-AU" dirty="0" smtClean="0"/>
              <a:t>an ontological cross-over </a:t>
            </a:r>
            <a:r>
              <a:rPr lang="en-AU" dirty="0"/>
              <a:t>is the </a:t>
            </a:r>
            <a:r>
              <a:rPr lang="en-AU" b="1" dirty="0" smtClean="0"/>
              <a:t>Multi-Level Perspective </a:t>
            </a:r>
            <a:r>
              <a:rPr lang="en-AU" dirty="0" smtClean="0"/>
              <a:t>(MLP) </a:t>
            </a:r>
          </a:p>
          <a:p>
            <a:r>
              <a:rPr lang="en-AU" dirty="0" smtClean="0"/>
              <a:t>The </a:t>
            </a:r>
            <a:r>
              <a:rPr lang="en-AU" dirty="0"/>
              <a:t>main crossover in the MLP is </a:t>
            </a:r>
            <a:r>
              <a:rPr lang="en-AU" dirty="0" smtClean="0"/>
              <a:t>that between </a:t>
            </a:r>
            <a:r>
              <a:rPr lang="en-AU" b="1" dirty="0" smtClean="0"/>
              <a:t>evolution </a:t>
            </a:r>
            <a:r>
              <a:rPr lang="en-AU" b="1" dirty="0"/>
              <a:t>theory </a:t>
            </a:r>
            <a:r>
              <a:rPr lang="en-AU" dirty="0"/>
              <a:t>and </a:t>
            </a:r>
            <a:r>
              <a:rPr lang="en-AU" b="1" dirty="0" err="1" smtClean="0"/>
              <a:t>interpretivism</a:t>
            </a:r>
            <a:r>
              <a:rPr lang="en-AU" dirty="0" smtClean="0"/>
              <a:t>: both </a:t>
            </a:r>
            <a:r>
              <a:rPr lang="en-AU" dirty="0"/>
              <a:t>ontologies assume creative and heterogeneous actors, but also acknowledge the embeddedness of actors in regimes. Furthermore, both have an intrinsic focus on process and development over time, and can explain both incremental and radical change. </a:t>
            </a:r>
            <a:r>
              <a:rPr lang="en-AU" dirty="0" smtClean="0"/>
              <a:t>[…]</a:t>
            </a:r>
          </a:p>
          <a:p>
            <a:r>
              <a:rPr lang="en-AU" dirty="0" smtClean="0"/>
              <a:t>The </a:t>
            </a:r>
            <a:r>
              <a:rPr lang="en-AU" dirty="0"/>
              <a:t>MLP already makes ad-hoc crossovers to </a:t>
            </a:r>
            <a:r>
              <a:rPr lang="en-AU" b="1" dirty="0"/>
              <a:t>structuralism</a:t>
            </a:r>
            <a:r>
              <a:rPr lang="en-AU" dirty="0" smtClean="0"/>
              <a:t>, by talking about macro-cultural </a:t>
            </a:r>
            <a:r>
              <a:rPr lang="en-AU" dirty="0"/>
              <a:t>changes at the landscape level. But this kind of ‘top-down’ structuralism has been criticised for reiﬁcation, a monolithic view of cultural deep structures, and determinism</a:t>
            </a:r>
            <a:r>
              <a:rPr lang="en-AU" dirty="0" smtClean="0"/>
              <a:t>.  </a:t>
            </a:r>
          </a:p>
          <a:p>
            <a:r>
              <a:rPr lang="en-AU" dirty="0" smtClean="0">
                <a:solidFill>
                  <a:schemeClr val="tx2">
                    <a:lumMod val="50000"/>
                    <a:lumOff val="50000"/>
                  </a:schemeClr>
                </a:solidFill>
              </a:rPr>
              <a:t>Further theorisation is needed on the linkages </a:t>
            </a:r>
            <a:r>
              <a:rPr lang="en-AU" dirty="0">
                <a:solidFill>
                  <a:schemeClr val="tx2">
                    <a:lumMod val="50000"/>
                    <a:lumOff val="50000"/>
                  </a:schemeClr>
                </a:solidFill>
              </a:rPr>
              <a:t>between symbolic deep structures on the one hand and framing struggles and ‘collective meaning making’ on the other </a:t>
            </a:r>
            <a:r>
              <a:rPr lang="en-AU" dirty="0" smtClean="0">
                <a:solidFill>
                  <a:schemeClr val="tx2">
                    <a:lumMod val="50000"/>
                    <a:lumOff val="50000"/>
                  </a:schemeClr>
                </a:solidFill>
              </a:rPr>
              <a:t>hand. For this cultural sociology and discourse-analysis may be used. (</a:t>
            </a:r>
            <a:r>
              <a:rPr lang="en-AU" dirty="0" err="1" smtClean="0">
                <a:solidFill>
                  <a:schemeClr val="tx2">
                    <a:lumMod val="50000"/>
                    <a:lumOff val="50000"/>
                  </a:schemeClr>
                </a:solidFill>
              </a:rPr>
              <a:t>Geels</a:t>
            </a:r>
            <a:r>
              <a:rPr lang="en-AU" dirty="0" smtClean="0">
                <a:solidFill>
                  <a:schemeClr val="tx2">
                    <a:lumMod val="50000"/>
                    <a:lumOff val="50000"/>
                  </a:schemeClr>
                </a:solidFill>
              </a:rPr>
              <a:t>, 2010)</a:t>
            </a:r>
            <a:endParaRPr lang="en-AU" dirty="0">
              <a:solidFill>
                <a:schemeClr val="tx2">
                  <a:lumMod val="50000"/>
                  <a:lumOff val="50000"/>
                </a:schemeClr>
              </a:solidFill>
            </a:endParaRPr>
          </a:p>
        </p:txBody>
      </p:sp>
    </p:spTree>
    <p:extLst>
      <p:ext uri="{BB962C8B-B14F-4D97-AF65-F5344CB8AC3E}">
        <p14:creationId xmlns:p14="http://schemas.microsoft.com/office/powerpoint/2010/main" val="310985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causality</a:t>
            </a:r>
            <a:endParaRPr lang="en-AU" dirty="0"/>
          </a:p>
        </p:txBody>
      </p:sp>
      <p:sp>
        <p:nvSpPr>
          <p:cNvPr id="4" name="Rectangle 3"/>
          <p:cNvSpPr/>
          <p:nvPr/>
        </p:nvSpPr>
        <p:spPr>
          <a:xfrm>
            <a:off x="827584" y="620688"/>
            <a:ext cx="7560840" cy="4955203"/>
          </a:xfrm>
          <a:prstGeom prst="rect">
            <a:avLst/>
          </a:prstGeom>
        </p:spPr>
        <p:txBody>
          <a:bodyPr wrap="square">
            <a:spAutoFit/>
          </a:bodyPr>
          <a:lstStyle/>
          <a:p>
            <a:pPr marL="285750" indent="-285750">
              <a:buFont typeface="Wingdings" panose="05000000000000000000" pitchFamily="2" charset="2"/>
              <a:buChar char="§"/>
            </a:pPr>
            <a:r>
              <a:rPr lang="en-AU" sz="2000" dirty="0" smtClean="0"/>
              <a:t>Causal </a:t>
            </a:r>
            <a:r>
              <a:rPr lang="en-AU" sz="2000" dirty="0"/>
              <a:t>mechanisms can help analysts overcome the </a:t>
            </a:r>
            <a:r>
              <a:rPr lang="en-AU" sz="2000" b="1" dirty="0"/>
              <a:t>“black box” problem </a:t>
            </a:r>
            <a:r>
              <a:rPr lang="en-AU" sz="2000" dirty="0"/>
              <a:t>that arises in all modes of causal inference that infer causality by establishing associations between </a:t>
            </a:r>
            <a:r>
              <a:rPr lang="en-AU" sz="2000" dirty="0" smtClean="0"/>
              <a:t>variables</a:t>
            </a:r>
            <a:r>
              <a:rPr lang="en-AU" sz="2000" dirty="0"/>
              <a:t> </a:t>
            </a:r>
            <a:r>
              <a:rPr lang="en-AU" sz="2000" dirty="0" smtClean="0"/>
              <a:t>(Mahoney, 2003).</a:t>
            </a:r>
          </a:p>
          <a:p>
            <a:pPr marL="285750" indent="-285750">
              <a:buFont typeface="Wingdings" panose="05000000000000000000" pitchFamily="2" charset="2"/>
              <a:buChar char="§"/>
            </a:pPr>
            <a:r>
              <a:rPr lang="en-AU" sz="2000" b="1" dirty="0" smtClean="0">
                <a:sym typeface="Wingdings" panose="05000000000000000000" pitchFamily="2" charset="2"/>
              </a:rPr>
              <a:t>Correlation implies an unresolved causal structure</a:t>
            </a:r>
            <a:r>
              <a:rPr lang="en-AU" sz="2000" dirty="0">
                <a:sym typeface="Wingdings" panose="05000000000000000000" pitchFamily="2" charset="2"/>
              </a:rPr>
              <a:t> (Shipley, 2000) </a:t>
            </a:r>
            <a:r>
              <a:rPr lang="en-AU" sz="2000" dirty="0" smtClean="0">
                <a:sym typeface="Wingdings" panose="05000000000000000000" pitchFamily="2" charset="2"/>
              </a:rPr>
              <a:t> </a:t>
            </a:r>
            <a:r>
              <a:rPr lang="en-AU" sz="2000" dirty="0" smtClean="0">
                <a:solidFill>
                  <a:schemeClr val="accent4">
                    <a:lumMod val="75000"/>
                  </a:schemeClr>
                </a:solidFill>
                <a:sym typeface="Wingdings" panose="05000000000000000000" pitchFamily="2" charset="2"/>
              </a:rPr>
              <a:t>(when doing correlation analysis it is better to talk about “association” than “causation”)</a:t>
            </a:r>
          </a:p>
          <a:p>
            <a:pPr marL="285750" indent="-285750">
              <a:buFont typeface="Wingdings" panose="05000000000000000000" pitchFamily="2" charset="2"/>
              <a:buChar char="§"/>
            </a:pPr>
            <a:r>
              <a:rPr lang="en-AU" sz="2000" dirty="0" smtClean="0"/>
              <a:t>Causal structures / (actor-based) mechanisms are </a:t>
            </a:r>
            <a:r>
              <a:rPr lang="en-AU" sz="2000" b="1" dirty="0" smtClean="0"/>
              <a:t>not directly observable</a:t>
            </a:r>
          </a:p>
          <a:p>
            <a:pPr marL="285750" indent="-285750">
              <a:buFont typeface="Wingdings" panose="05000000000000000000" pitchFamily="2" charset="2"/>
              <a:buChar char="§"/>
            </a:pPr>
            <a:r>
              <a:rPr lang="en-AU" sz="2000" dirty="0" smtClean="0">
                <a:solidFill>
                  <a:srgbClr val="002774"/>
                </a:solidFill>
              </a:rPr>
              <a:t>Causal analysis can be done in terms of </a:t>
            </a:r>
            <a:r>
              <a:rPr lang="en-AU" sz="2000" b="1" dirty="0" smtClean="0">
                <a:solidFill>
                  <a:srgbClr val="002774"/>
                </a:solidFill>
              </a:rPr>
              <a:t>proximate</a:t>
            </a:r>
            <a:r>
              <a:rPr lang="en-AU" sz="2000" dirty="0" smtClean="0">
                <a:solidFill>
                  <a:srgbClr val="002774"/>
                </a:solidFill>
              </a:rPr>
              <a:t> factors and distal (ultimate) factors (or both)</a:t>
            </a:r>
          </a:p>
          <a:p>
            <a:pPr marL="285750" indent="-285750">
              <a:buFont typeface="Wingdings" panose="05000000000000000000" pitchFamily="2" charset="2"/>
              <a:buChar char="§"/>
            </a:pPr>
            <a:r>
              <a:rPr lang="en-AU" sz="2000" dirty="0" smtClean="0"/>
              <a:t>Causal analysis forces you to think about the </a:t>
            </a:r>
            <a:r>
              <a:rPr lang="en-AU" sz="2000" b="1" dirty="0" smtClean="0"/>
              <a:t>interplay</a:t>
            </a:r>
            <a:r>
              <a:rPr lang="en-AU" sz="2000" dirty="0" smtClean="0"/>
              <a:t> of causal factors (which may be subdivided in </a:t>
            </a:r>
            <a:r>
              <a:rPr lang="en-AU" sz="2000" dirty="0" smtClean="0">
                <a:solidFill>
                  <a:srgbClr val="002774"/>
                </a:solidFill>
              </a:rPr>
              <a:t>conditions</a:t>
            </a:r>
            <a:r>
              <a:rPr lang="en-AU" sz="2000" dirty="0" smtClean="0"/>
              <a:t> and </a:t>
            </a:r>
            <a:r>
              <a:rPr lang="en-AU" sz="2000" dirty="0" smtClean="0">
                <a:solidFill>
                  <a:srgbClr val="002774"/>
                </a:solidFill>
              </a:rPr>
              <a:t>actor-based causes</a:t>
            </a:r>
            <a:r>
              <a:rPr lang="en-AU" sz="2000" dirty="0" smtClean="0"/>
              <a:t>)</a:t>
            </a:r>
          </a:p>
          <a:p>
            <a:endParaRPr lang="en-AU" dirty="0" smtClean="0"/>
          </a:p>
          <a:p>
            <a:endParaRPr lang="en-AU" dirty="0"/>
          </a:p>
        </p:txBody>
      </p:sp>
    </p:spTree>
    <p:extLst>
      <p:ext uri="{BB962C8B-B14F-4D97-AF65-F5344CB8AC3E}">
        <p14:creationId xmlns:p14="http://schemas.microsoft.com/office/powerpoint/2010/main" val="372141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38392" cy="1600200"/>
          </a:xfrm>
        </p:spPr>
        <p:txBody>
          <a:bodyPr>
            <a:normAutofit/>
          </a:bodyPr>
          <a:lstStyle/>
          <a:p>
            <a:r>
              <a:rPr lang="en-AU" sz="4400" dirty="0" smtClean="0"/>
              <a:t>On epistemology and method</a:t>
            </a:r>
            <a:endParaRPr lang="en-AU" sz="4400" dirty="0"/>
          </a:p>
        </p:txBody>
      </p:sp>
      <p:sp>
        <p:nvSpPr>
          <p:cNvPr id="3" name="Content Placeholder 2"/>
          <p:cNvSpPr>
            <a:spLocks noGrp="1"/>
          </p:cNvSpPr>
          <p:nvPr>
            <p:ph idx="1"/>
          </p:nvPr>
        </p:nvSpPr>
        <p:spPr>
          <a:xfrm>
            <a:off x="762000" y="836712"/>
            <a:ext cx="7543800" cy="4320480"/>
          </a:xfrm>
        </p:spPr>
        <p:txBody>
          <a:bodyPr>
            <a:normAutofit/>
          </a:bodyPr>
          <a:lstStyle/>
          <a:p>
            <a:endParaRPr lang="en-AU" dirty="0" smtClean="0"/>
          </a:p>
          <a:p>
            <a:r>
              <a:rPr lang="en-AU" sz="2200" dirty="0"/>
              <a:t>Good research seeks to </a:t>
            </a:r>
            <a:r>
              <a:rPr lang="en-AU" sz="2200" b="1" dirty="0"/>
              <a:t>map out the causal structure </a:t>
            </a:r>
            <a:r>
              <a:rPr lang="en-AU" sz="2200" dirty="0"/>
              <a:t>and is concerned with “</a:t>
            </a:r>
            <a:r>
              <a:rPr lang="en-AU" sz="2200" b="1" dirty="0"/>
              <a:t>casing</a:t>
            </a:r>
            <a:r>
              <a:rPr lang="en-AU" sz="2200" dirty="0"/>
              <a:t>” (</a:t>
            </a:r>
            <a:r>
              <a:rPr lang="en-AU" sz="2200" dirty="0" err="1"/>
              <a:t>Danermark</a:t>
            </a:r>
            <a:r>
              <a:rPr lang="en-AU" sz="2200" dirty="0"/>
              <a:t> et al., 2002, </a:t>
            </a:r>
            <a:r>
              <a:rPr lang="en-AU" sz="2200" dirty="0" err="1"/>
              <a:t>Ragin</a:t>
            </a:r>
            <a:r>
              <a:rPr lang="en-AU" sz="2200" dirty="0"/>
              <a:t>, …)</a:t>
            </a:r>
          </a:p>
          <a:p>
            <a:r>
              <a:rPr lang="en-AU" sz="2200" b="1" dirty="0" smtClean="0">
                <a:solidFill>
                  <a:srgbClr val="258987"/>
                </a:solidFill>
              </a:rPr>
              <a:t>Embrace the paradox </a:t>
            </a:r>
            <a:r>
              <a:rPr lang="en-AU" sz="2200" dirty="0" smtClean="0">
                <a:solidFill>
                  <a:srgbClr val="258987"/>
                </a:solidFill>
              </a:rPr>
              <a:t>(of your findings against those of others) as a route for enhanced learning (Swann, 2006)</a:t>
            </a:r>
          </a:p>
          <a:p>
            <a:r>
              <a:rPr lang="en-AU" sz="2200" dirty="0" smtClean="0">
                <a:solidFill>
                  <a:srgbClr val="002774"/>
                </a:solidFill>
              </a:rPr>
              <a:t>The study of individual case histories is a useful </a:t>
            </a:r>
            <a:r>
              <a:rPr lang="en-AU" sz="2200" b="1" dirty="0" smtClean="0">
                <a:solidFill>
                  <a:srgbClr val="002774"/>
                </a:solidFill>
              </a:rPr>
              <a:t>antidote against theory-based understandings</a:t>
            </a:r>
            <a:r>
              <a:rPr lang="en-AU" sz="2200" dirty="0" smtClean="0">
                <a:solidFill>
                  <a:srgbClr val="002774"/>
                </a:solidFill>
              </a:rPr>
              <a:t>, it is useful for formulating postulates for testing (possibly through the use of a specially designed survey)</a:t>
            </a:r>
            <a:endParaRPr lang="en-AU" sz="2200" dirty="0">
              <a:solidFill>
                <a:srgbClr val="002774"/>
              </a:solidFill>
            </a:endParaRPr>
          </a:p>
          <a:p>
            <a:endParaRPr lang="en-AU" dirty="0"/>
          </a:p>
        </p:txBody>
      </p:sp>
    </p:spTree>
    <p:extLst>
      <p:ext uri="{BB962C8B-B14F-4D97-AF65-F5344CB8AC3E}">
        <p14:creationId xmlns:p14="http://schemas.microsoft.com/office/powerpoint/2010/main" val="292102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864096"/>
          </a:xfrm>
        </p:spPr>
        <p:txBody>
          <a:bodyPr>
            <a:normAutofit/>
          </a:bodyPr>
          <a:lstStyle/>
          <a:p>
            <a:r>
              <a:rPr lang="en-AU" dirty="0" smtClean="0"/>
              <a:t>Critical realism</a:t>
            </a:r>
            <a:endParaRPr lang="en-AU" dirty="0"/>
          </a:p>
        </p:txBody>
      </p:sp>
      <p:sp>
        <p:nvSpPr>
          <p:cNvPr id="3" name="Content Placeholder 2"/>
          <p:cNvSpPr>
            <a:spLocks noGrp="1"/>
          </p:cNvSpPr>
          <p:nvPr>
            <p:ph idx="1"/>
          </p:nvPr>
        </p:nvSpPr>
        <p:spPr>
          <a:xfrm>
            <a:off x="755576" y="1484784"/>
            <a:ext cx="7632848" cy="4318248"/>
          </a:xfrm>
        </p:spPr>
        <p:txBody>
          <a:bodyPr>
            <a:normAutofit fontScale="85000" lnSpcReduction="20000"/>
          </a:bodyPr>
          <a:lstStyle/>
          <a:p>
            <a:pPr>
              <a:lnSpc>
                <a:spcPct val="105000"/>
              </a:lnSpc>
            </a:pPr>
            <a:endParaRPr lang="en-AU" sz="2200" dirty="0" smtClean="0"/>
          </a:p>
          <a:p>
            <a:pPr>
              <a:lnSpc>
                <a:spcPct val="105000"/>
              </a:lnSpc>
            </a:pPr>
            <a:r>
              <a:rPr lang="en-AU" dirty="0" smtClean="0"/>
              <a:t>Is concerned with the </a:t>
            </a:r>
            <a:r>
              <a:rPr lang="en-AU" b="1" dirty="0" smtClean="0"/>
              <a:t>concrete</a:t>
            </a:r>
            <a:r>
              <a:rPr lang="en-AU" dirty="0" smtClean="0"/>
              <a:t> and the </a:t>
            </a:r>
            <a:r>
              <a:rPr lang="en-AU" b="1" dirty="0" smtClean="0"/>
              <a:t>abstract</a:t>
            </a:r>
            <a:r>
              <a:rPr lang="en-AU" dirty="0" smtClean="0"/>
              <a:t> in the following way: </a:t>
            </a:r>
          </a:p>
          <a:p>
            <a:pPr marL="0" indent="0">
              <a:lnSpc>
                <a:spcPct val="105000"/>
              </a:lnSpc>
              <a:buNone/>
            </a:pPr>
            <a:r>
              <a:rPr lang="en-AU" i="1" dirty="0" smtClean="0"/>
              <a:t>	concrete </a:t>
            </a:r>
            <a:r>
              <a:rPr lang="en-AU" i="1" dirty="0" smtClean="0">
                <a:sym typeface="Wingdings" panose="05000000000000000000" pitchFamily="2" charset="2"/>
              </a:rPr>
              <a:t> abstract, abstract  concrete </a:t>
            </a:r>
            <a:r>
              <a:rPr lang="en-AU" dirty="0" smtClean="0">
                <a:sym typeface="Wingdings" panose="05000000000000000000" pitchFamily="2" charset="2"/>
              </a:rPr>
              <a:t>(double movement)</a:t>
            </a:r>
            <a:endParaRPr lang="en-AU" dirty="0" smtClean="0"/>
          </a:p>
          <a:p>
            <a:pPr>
              <a:lnSpc>
                <a:spcPct val="105000"/>
              </a:lnSpc>
            </a:pPr>
            <a:r>
              <a:rPr lang="en-AU" dirty="0" smtClean="0">
                <a:solidFill>
                  <a:srgbClr val="001B50"/>
                </a:solidFill>
              </a:rPr>
              <a:t>Concrete phenomena are seen as being caused by mechanisms from different strata (e.g., biology and society)</a:t>
            </a:r>
          </a:p>
          <a:p>
            <a:pPr>
              <a:lnSpc>
                <a:spcPct val="105000"/>
              </a:lnSpc>
            </a:pPr>
            <a:r>
              <a:rPr lang="en-AU" dirty="0" smtClean="0"/>
              <a:t>Considers (unobservable) generative mechanisms </a:t>
            </a:r>
            <a:r>
              <a:rPr lang="en-AU" b="1" dirty="0" smtClean="0"/>
              <a:t>as real –</a:t>
            </a:r>
            <a:r>
              <a:rPr lang="en-AU" dirty="0" smtClean="0"/>
              <a:t>just as real as the (observable) intransitive dimension.</a:t>
            </a:r>
          </a:p>
          <a:p>
            <a:pPr>
              <a:lnSpc>
                <a:spcPct val="105000"/>
              </a:lnSpc>
            </a:pPr>
            <a:r>
              <a:rPr lang="en-AU" dirty="0" smtClean="0">
                <a:solidFill>
                  <a:srgbClr val="258987"/>
                </a:solidFill>
              </a:rPr>
              <a:t>All knowledge is considered </a:t>
            </a:r>
            <a:r>
              <a:rPr lang="en-AU" b="1" dirty="0" smtClean="0">
                <a:solidFill>
                  <a:srgbClr val="258987"/>
                </a:solidFill>
              </a:rPr>
              <a:t>fallible</a:t>
            </a:r>
            <a:r>
              <a:rPr lang="en-AU" dirty="0" smtClean="0">
                <a:solidFill>
                  <a:srgbClr val="258987"/>
                </a:solidFill>
              </a:rPr>
              <a:t>, which is why great importance is being given to theorising and the use of mixed methods</a:t>
            </a:r>
          </a:p>
          <a:p>
            <a:pPr>
              <a:lnSpc>
                <a:spcPct val="105000"/>
              </a:lnSpc>
            </a:pPr>
            <a:r>
              <a:rPr lang="en-AU" dirty="0" smtClean="0"/>
              <a:t>The choice of methods must be </a:t>
            </a:r>
            <a:r>
              <a:rPr lang="en-AU" dirty="0"/>
              <a:t>based on </a:t>
            </a:r>
            <a:r>
              <a:rPr lang="en-AU" dirty="0" smtClean="0"/>
              <a:t>well-grounded ontological considerations, and </a:t>
            </a:r>
            <a:r>
              <a:rPr lang="en-AU" i="1" dirty="0" smtClean="0"/>
              <a:t>not be based on </a:t>
            </a:r>
            <a:r>
              <a:rPr lang="en-AU" i="1" dirty="0"/>
              <a:t>practical considerations </a:t>
            </a:r>
            <a:r>
              <a:rPr lang="en-AU" i="1" dirty="0" smtClean="0"/>
              <a:t>and on </a:t>
            </a:r>
            <a:r>
              <a:rPr lang="en-AU" i="1" dirty="0"/>
              <a:t>empirical </a:t>
            </a:r>
            <a:r>
              <a:rPr lang="en-AU" i="1" dirty="0" smtClean="0"/>
              <a:t>conditions only</a:t>
            </a:r>
            <a:r>
              <a:rPr lang="en-AU" dirty="0" smtClean="0"/>
              <a:t>.</a:t>
            </a:r>
          </a:p>
          <a:p>
            <a:pPr>
              <a:lnSpc>
                <a:spcPct val="105000"/>
              </a:lnSpc>
            </a:pPr>
            <a:r>
              <a:rPr lang="en-AU" dirty="0" smtClean="0"/>
              <a:t>According </a:t>
            </a:r>
            <a:r>
              <a:rPr lang="en-AU" dirty="0"/>
              <a:t>to </a:t>
            </a:r>
            <a:r>
              <a:rPr lang="en-AU" dirty="0" err="1"/>
              <a:t>Outhwaite</a:t>
            </a:r>
            <a:r>
              <a:rPr lang="en-AU" dirty="0"/>
              <a:t> (1987: 34), critical realism is </a:t>
            </a:r>
            <a:r>
              <a:rPr lang="en-AU" b="1" dirty="0"/>
              <a:t>ontologically bold but methodologically cautious</a:t>
            </a:r>
            <a:r>
              <a:rPr lang="en-AU" dirty="0"/>
              <a:t>. </a:t>
            </a:r>
          </a:p>
          <a:p>
            <a:pPr>
              <a:lnSpc>
                <a:spcPct val="105000"/>
              </a:lnSpc>
            </a:pPr>
            <a:endParaRPr lang="en-AU" sz="2200" dirty="0" smtClean="0"/>
          </a:p>
          <a:p>
            <a:pPr>
              <a:lnSpc>
                <a:spcPct val="120000"/>
              </a:lnSpc>
            </a:pPr>
            <a:endParaRPr lang="en-AU" dirty="0"/>
          </a:p>
        </p:txBody>
      </p:sp>
    </p:spTree>
    <p:extLst>
      <p:ext uri="{BB962C8B-B14F-4D97-AF65-F5344CB8AC3E}">
        <p14:creationId xmlns:p14="http://schemas.microsoft.com/office/powerpoint/2010/main" val="152760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543800" cy="3886200"/>
          </a:xfrm>
        </p:spPr>
        <p:txBody>
          <a:bodyPr>
            <a:normAutofit fontScale="92500" lnSpcReduction="20000"/>
          </a:bodyPr>
          <a:lstStyle/>
          <a:p>
            <a:r>
              <a:rPr lang="en-AU" dirty="0"/>
              <a:t>Critical realism sees the task of science to </a:t>
            </a:r>
            <a:r>
              <a:rPr lang="en-AU" dirty="0" smtClean="0"/>
              <a:t>reach </a:t>
            </a:r>
            <a:r>
              <a:rPr lang="en-AU" dirty="0"/>
              <a:t>beyond the purely empirical assertion of a certain </a:t>
            </a:r>
            <a:r>
              <a:rPr lang="en-AU" dirty="0" smtClean="0"/>
              <a:t>phenomenon</a:t>
            </a:r>
            <a:endParaRPr lang="en-AU" dirty="0"/>
          </a:p>
          <a:p>
            <a:r>
              <a:rPr lang="en-AU" dirty="0">
                <a:solidFill>
                  <a:srgbClr val="001B50"/>
                </a:solidFill>
              </a:rPr>
              <a:t>Critical realists are not satisfied with just knowing that A is generally followed by B; a scientific explanation should also describe </a:t>
            </a:r>
            <a:r>
              <a:rPr lang="en-AU" b="1" dirty="0">
                <a:solidFill>
                  <a:srgbClr val="001B50"/>
                </a:solidFill>
              </a:rPr>
              <a:t>how this happens, what the process looks like where A produces B </a:t>
            </a:r>
            <a:r>
              <a:rPr lang="en-AU" dirty="0">
                <a:solidFill>
                  <a:srgbClr val="001B50"/>
                </a:solidFill>
              </a:rPr>
              <a:t>– </a:t>
            </a:r>
            <a:r>
              <a:rPr lang="en-AU" i="1" dirty="0">
                <a:solidFill>
                  <a:srgbClr val="001B50"/>
                </a:solidFill>
              </a:rPr>
              <a:t>if there is any real causal relationship at all between the events observed. </a:t>
            </a:r>
          </a:p>
          <a:p>
            <a:r>
              <a:rPr lang="en-AU" dirty="0" smtClean="0"/>
              <a:t>The aim of CR is to identify </a:t>
            </a:r>
            <a:r>
              <a:rPr lang="en-AU" dirty="0"/>
              <a:t>the </a:t>
            </a:r>
            <a:r>
              <a:rPr lang="en-AU" b="1" dirty="0"/>
              <a:t>generative mechanisms </a:t>
            </a:r>
            <a:r>
              <a:rPr lang="en-AU" dirty="0"/>
              <a:t>which made the event </a:t>
            </a:r>
            <a:r>
              <a:rPr lang="en-AU" dirty="0" smtClean="0"/>
              <a:t>possible</a:t>
            </a:r>
            <a:r>
              <a:rPr lang="en-AU" dirty="0"/>
              <a:t> </a:t>
            </a:r>
            <a:r>
              <a:rPr lang="en-AU" dirty="0" smtClean="0"/>
              <a:t>(not just one, but multiple ones)</a:t>
            </a:r>
          </a:p>
          <a:p>
            <a:r>
              <a:rPr lang="en-AU" dirty="0" smtClean="0"/>
              <a:t>Whilst, accepting that it is impossible to given an exhaustive explanation of a phenomenon.</a:t>
            </a:r>
          </a:p>
          <a:p>
            <a:r>
              <a:rPr lang="en-AU" dirty="0" smtClean="0"/>
              <a:t>It is mindful of limits of theories and methods of analysis, and engages with such limits</a:t>
            </a:r>
          </a:p>
          <a:p>
            <a:pPr marL="0" indent="0">
              <a:buNone/>
            </a:pPr>
            <a:r>
              <a:rPr lang="en-AU" sz="2200" dirty="0" smtClean="0">
                <a:solidFill>
                  <a:srgbClr val="55918A"/>
                </a:solidFill>
              </a:rPr>
              <a:t>    (Based on </a:t>
            </a:r>
            <a:r>
              <a:rPr lang="en-AU" sz="2200" dirty="0" err="1" smtClean="0">
                <a:solidFill>
                  <a:srgbClr val="55918A"/>
                </a:solidFill>
              </a:rPr>
              <a:t>Danermark</a:t>
            </a:r>
            <a:r>
              <a:rPr lang="en-AU" sz="2200" dirty="0" smtClean="0">
                <a:solidFill>
                  <a:srgbClr val="55918A"/>
                </a:solidFill>
              </a:rPr>
              <a:t> et al, 2002, p. 58)</a:t>
            </a:r>
            <a:endParaRPr lang="en-AU" sz="2200" dirty="0">
              <a:solidFill>
                <a:srgbClr val="55918A"/>
              </a:solidFill>
            </a:endParaRPr>
          </a:p>
          <a:p>
            <a:endParaRPr lang="en-AU" dirty="0"/>
          </a:p>
        </p:txBody>
      </p:sp>
    </p:spTree>
    <p:extLst>
      <p:ext uri="{BB962C8B-B14F-4D97-AF65-F5344CB8AC3E}">
        <p14:creationId xmlns:p14="http://schemas.microsoft.com/office/powerpoint/2010/main" val="3927631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258987"/>
                </a:solidFill>
              </a:rPr>
              <a:t>About Case </a:t>
            </a:r>
            <a:r>
              <a:rPr lang="en-US" sz="4400" dirty="0">
                <a:solidFill>
                  <a:srgbClr val="258987"/>
                </a:solidFill>
              </a:rPr>
              <a:t>a</a:t>
            </a:r>
            <a:r>
              <a:rPr lang="en-US" sz="4400" dirty="0" smtClean="0">
                <a:solidFill>
                  <a:srgbClr val="258987"/>
                </a:solidFill>
              </a:rPr>
              <a:t>nalysis</a:t>
            </a:r>
            <a:endParaRPr lang="en-US" sz="4400" dirty="0">
              <a:solidFill>
                <a:srgbClr val="258987"/>
              </a:solidFill>
            </a:endParaRPr>
          </a:p>
        </p:txBody>
      </p:sp>
      <p:sp>
        <p:nvSpPr>
          <p:cNvPr id="3" name="Content Placeholder 2"/>
          <p:cNvSpPr>
            <a:spLocks noGrp="1"/>
          </p:cNvSpPr>
          <p:nvPr>
            <p:ph idx="1"/>
          </p:nvPr>
        </p:nvSpPr>
        <p:spPr>
          <a:xfrm>
            <a:off x="539552" y="1484784"/>
            <a:ext cx="7543800" cy="3886200"/>
          </a:xfrm>
        </p:spPr>
        <p:txBody>
          <a:bodyPr>
            <a:normAutofit fontScale="92500"/>
          </a:bodyPr>
          <a:lstStyle/>
          <a:p>
            <a:r>
              <a:rPr lang="en-US" dirty="0" smtClean="0"/>
              <a:t>Cases are rich in terms of investigating all relevant variables, they are not limited by what can be measured, the importance of particular factors can be ascertained through direct questions to innovators</a:t>
            </a:r>
          </a:p>
          <a:p>
            <a:r>
              <a:rPr lang="en-US" dirty="0" smtClean="0">
                <a:solidFill>
                  <a:srgbClr val="C00000"/>
                </a:solidFill>
              </a:rPr>
              <a:t>They do not mistake association for causation</a:t>
            </a:r>
          </a:p>
          <a:p>
            <a:r>
              <a:rPr lang="en-US" dirty="0" smtClean="0"/>
              <a:t>They consider cases for what they are: cases</a:t>
            </a:r>
          </a:p>
          <a:p>
            <a:r>
              <a:rPr lang="en-US" dirty="0" smtClean="0">
                <a:solidFill>
                  <a:srgbClr val="002060"/>
                </a:solidFill>
              </a:rPr>
              <a:t>They are not suited for bringing ultimate factors in the analysis </a:t>
            </a:r>
          </a:p>
          <a:p>
            <a:r>
              <a:rPr lang="en-US" dirty="0" smtClean="0"/>
              <a:t>Historical case analysis</a:t>
            </a:r>
          </a:p>
          <a:p>
            <a:pPr lvl="1">
              <a:buFontTx/>
              <a:buChar char="-"/>
            </a:pPr>
            <a:r>
              <a:rPr lang="en-US" dirty="0" smtClean="0"/>
              <a:t>The HBR approach</a:t>
            </a:r>
          </a:p>
          <a:p>
            <a:pPr lvl="1">
              <a:buFontTx/>
              <a:buChar char="-"/>
            </a:pPr>
            <a:r>
              <a:rPr lang="en-US" dirty="0" smtClean="0"/>
              <a:t>Insider stories</a:t>
            </a:r>
          </a:p>
          <a:p>
            <a:pPr lvl="1">
              <a:buFontTx/>
              <a:buChar char="-"/>
            </a:pPr>
            <a:r>
              <a:rPr lang="en-US" dirty="0" smtClean="0"/>
              <a:t>A CR approach</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9632" y="908718"/>
          <a:ext cx="6480720" cy="5067264"/>
        </p:xfrm>
        <a:graphic>
          <a:graphicData uri="http://schemas.openxmlformats.org/drawingml/2006/table">
            <a:tbl>
              <a:tblPr/>
              <a:tblGrid>
                <a:gridCol w="1030009"/>
                <a:gridCol w="2320497"/>
                <a:gridCol w="3130214"/>
              </a:tblGrid>
              <a:tr h="272031">
                <a:tc>
                  <a:txBody>
                    <a:bodyPr/>
                    <a:lstStyle/>
                    <a:p>
                      <a:pPr marL="0" marR="0" fontAlgn="auto" hangingPunct="1">
                        <a:spcBef>
                          <a:spcPts val="0"/>
                        </a:spcBef>
                        <a:spcAft>
                          <a:spcPts val="0"/>
                        </a:spcAft>
                      </a:pP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dirty="0">
                          <a:latin typeface="Times New Roman"/>
                          <a:ea typeface="Times New Roman"/>
                          <a:cs typeface="Times New Roman"/>
                        </a:rPr>
                        <a:t>‘Conventional wisdom’</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a:latin typeface="Times New Roman"/>
                          <a:ea typeface="Times New Roman"/>
                          <a:cs typeface="Times New Roman"/>
                        </a:rPr>
                        <a:t>But the MIRP project finds that </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060">
                <a:tc>
                  <a:txBody>
                    <a:bodyPr/>
                    <a:lstStyle/>
                    <a:p>
                      <a:pPr marL="0" marR="0" fontAlgn="auto" hangingPunct="1">
                        <a:spcBef>
                          <a:spcPts val="0"/>
                        </a:spcBef>
                        <a:spcAft>
                          <a:spcPts val="0"/>
                        </a:spcAft>
                      </a:pPr>
                      <a:r>
                        <a:rPr lang="en-US" sz="1400" b="1" dirty="0">
                          <a:latin typeface="Times New Roman"/>
                          <a:ea typeface="Times New Roman"/>
                          <a:cs typeface="Times New Roman"/>
                        </a:rPr>
                        <a:t>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One invention, being </a:t>
                      </a:r>
                      <a:r>
                        <a:rPr lang="en-US" sz="1400" dirty="0" err="1">
                          <a:latin typeface="Times New Roman"/>
                          <a:ea typeface="Times New Roman"/>
                          <a:cs typeface="Times New Roman"/>
                        </a:rPr>
                        <a:t>operationalised</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Re-invention, proliferation, reimplementation, discarding, and termination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An entrepreneur with fixes set of full-time people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Many entrepreneurs, distracted, fluidly engaging and disengaging over time in a variety of organizational roles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dirty="0" smtClean="0">
                          <a:latin typeface="Times New Roman"/>
                          <a:ea typeface="Times New Roman"/>
                          <a:cs typeface="Times New Roman"/>
                        </a:rPr>
                        <a:t>Trans-actions</a:t>
                      </a:r>
                      <a:endParaRPr lang="en-US" sz="1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Fixed network of people/firms working out details of an idea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Expanding and contracting network of partisan stakeholders diverging and converging on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Environment provides opportunities and constraints on innovation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Innovation process constrained by and creates multiple enacted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Final result orientation; a stable new order comes into being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Final result may be indeterminate; multiple in-process assessments and spinoffs; integration of new orders with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dirty="0">
                          <a:latin typeface="Times New Roman"/>
                          <a:ea typeface="Times New Roman"/>
                          <a:cs typeface="Times New Roman"/>
                        </a:rPr>
                        <a:t>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Simple cumulative sequence of stages and phases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From simple to multiple progressions of divergent, parallel, and convergent paths, some of which are related and cumulative, others not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187624" y="332656"/>
            <a:ext cx="7488832" cy="400110"/>
          </a:xfrm>
          <a:prstGeom prst="rect">
            <a:avLst/>
          </a:prstGeom>
        </p:spPr>
        <p:txBody>
          <a:bodyPr wrap="square">
            <a:spAutoFit/>
          </a:bodyPr>
          <a:lstStyle/>
          <a:p>
            <a:pPr lvl="0" fontAlgn="base">
              <a:spcBef>
                <a:spcPct val="0"/>
              </a:spcBef>
              <a:spcAft>
                <a:spcPct val="0"/>
              </a:spcAft>
            </a:pPr>
            <a:r>
              <a:rPr lang="en-US" sz="2000" b="1" dirty="0" smtClean="0">
                <a:latin typeface="Times New Roman" pitchFamily="18" charset="0"/>
                <a:cs typeface="Times New Roman" pitchFamily="18" charset="0"/>
              </a:rPr>
              <a:t>A comparison of conventional wisdom and MIRP observations</a:t>
            </a:r>
          </a:p>
        </p:txBody>
      </p:sp>
      <p:sp>
        <p:nvSpPr>
          <p:cNvPr id="5" name="Rectangle 4"/>
          <p:cNvSpPr/>
          <p:nvPr/>
        </p:nvSpPr>
        <p:spPr>
          <a:xfrm>
            <a:off x="1187624" y="6237312"/>
            <a:ext cx="2701124" cy="307777"/>
          </a:xfrm>
          <a:prstGeom prst="rect">
            <a:avLst/>
          </a:prstGeom>
        </p:spPr>
        <p:txBody>
          <a:bodyPr wrap="none">
            <a:spAutoFit/>
          </a:bodyPr>
          <a:lstStyle/>
          <a:p>
            <a:pPr lvl="0" eaLnBrk="0" fontAlgn="base" hangingPunct="0">
              <a:spcBef>
                <a:spcPct val="0"/>
              </a:spcBef>
              <a:spcAft>
                <a:spcPct val="0"/>
              </a:spcAft>
            </a:pPr>
            <a:r>
              <a:rPr lang="en-US" sz="1400" dirty="0" smtClean="0">
                <a:latin typeface="Arial" pitchFamily="34" charset="0"/>
                <a:ea typeface="Times New Roman" pitchFamily="18" charset="0"/>
                <a:cs typeface="Arial" pitchFamily="34" charset="0"/>
              </a:rPr>
              <a:t>Source: v</a:t>
            </a:r>
            <a:r>
              <a:rPr lang="en-US" sz="1400" dirty="0" smtClean="0" bmk="">
                <a:latin typeface="Arial" pitchFamily="34" charset="0"/>
                <a:ea typeface="Times New Roman" pitchFamily="18" charset="0"/>
                <a:cs typeface="Arial" pitchFamily="34" charset="0"/>
              </a:rPr>
              <a:t>an de </a:t>
            </a:r>
            <a:r>
              <a:rPr lang="en-US" sz="1400" dirty="0" err="1" smtClean="0" bmk="">
                <a:latin typeface="Arial" pitchFamily="34" charset="0"/>
                <a:ea typeface="Times New Roman" pitchFamily="18" charset="0"/>
                <a:cs typeface="Arial" pitchFamily="34" charset="0"/>
              </a:rPr>
              <a:t>Ven</a:t>
            </a:r>
            <a:r>
              <a:rPr lang="en-US" sz="1400" dirty="0" smtClean="0" bmk="">
                <a:latin typeface="Arial" pitchFamily="34" charset="0"/>
                <a:ea typeface="Times New Roman" pitchFamily="18" charset="0"/>
                <a:cs typeface="Arial" pitchFamily="34" charset="0"/>
              </a:rPr>
              <a:t> et al (1989)</a:t>
            </a:r>
            <a:endParaRPr lang="en-US" sz="1400" dirty="0" smtClean="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Structures, mechanisms and events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5472608"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5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accent2">
                    <a:lumMod val="75000"/>
                  </a:schemeClr>
                </a:solidFill>
              </a:rPr>
              <a:t>About innovation studies</a:t>
            </a:r>
            <a:endParaRPr lang="en-AU" dirty="0">
              <a:solidFill>
                <a:schemeClr val="accent2">
                  <a:lumMod val="75000"/>
                </a:schemeClr>
              </a:solidFill>
            </a:endParaRPr>
          </a:p>
        </p:txBody>
      </p:sp>
      <p:sp>
        <p:nvSpPr>
          <p:cNvPr id="3" name="Content Placeholder 2"/>
          <p:cNvSpPr>
            <a:spLocks noGrp="1"/>
          </p:cNvSpPr>
          <p:nvPr>
            <p:ph idx="1"/>
          </p:nvPr>
        </p:nvSpPr>
        <p:spPr>
          <a:xfrm>
            <a:off x="611560" y="1412776"/>
            <a:ext cx="7543800" cy="3886200"/>
          </a:xfrm>
        </p:spPr>
        <p:txBody>
          <a:bodyPr>
            <a:normAutofit/>
          </a:bodyPr>
          <a:lstStyle/>
          <a:p>
            <a:r>
              <a:rPr lang="en-AU" sz="2800" dirty="0" smtClean="0"/>
              <a:t>Innovation studies is a </a:t>
            </a:r>
            <a:r>
              <a:rPr lang="en-AU" sz="2800" b="1" dirty="0" smtClean="0"/>
              <a:t>mature</a:t>
            </a:r>
            <a:r>
              <a:rPr lang="en-AU" sz="2800" dirty="0" smtClean="0"/>
              <a:t> field of studies</a:t>
            </a:r>
          </a:p>
          <a:p>
            <a:r>
              <a:rPr lang="en-AU" sz="2800" dirty="0" smtClean="0">
                <a:solidFill>
                  <a:schemeClr val="accent1">
                    <a:lumMod val="75000"/>
                  </a:schemeClr>
                </a:solidFill>
              </a:rPr>
              <a:t>It has handbooks, journals, communities, academic positions, research centres, ..</a:t>
            </a:r>
          </a:p>
          <a:p>
            <a:r>
              <a:rPr lang="en-AU" sz="2800" dirty="0" smtClean="0"/>
              <a:t>Communities of research fall into 3 broad types</a:t>
            </a:r>
          </a:p>
          <a:p>
            <a:pPr lvl="1"/>
            <a:r>
              <a:rPr lang="en-AU" dirty="0" smtClean="0">
                <a:solidFill>
                  <a:schemeClr val="accent5">
                    <a:lumMod val="75000"/>
                  </a:schemeClr>
                </a:solidFill>
              </a:rPr>
              <a:t>STS</a:t>
            </a:r>
          </a:p>
          <a:p>
            <a:pPr lvl="1"/>
            <a:r>
              <a:rPr lang="en-AU" dirty="0" smtClean="0">
                <a:solidFill>
                  <a:schemeClr val="accent5">
                    <a:lumMod val="75000"/>
                  </a:schemeClr>
                </a:solidFill>
              </a:rPr>
              <a:t>Economics of Innovation</a:t>
            </a:r>
          </a:p>
          <a:p>
            <a:pPr lvl="1"/>
            <a:r>
              <a:rPr lang="en-AU" dirty="0" smtClean="0">
                <a:solidFill>
                  <a:schemeClr val="accent5">
                    <a:lumMod val="75000"/>
                  </a:schemeClr>
                </a:solidFill>
              </a:rPr>
              <a:t>Organisational Studies</a:t>
            </a:r>
          </a:p>
          <a:p>
            <a:endParaRPr lang="en-AU" dirty="0"/>
          </a:p>
        </p:txBody>
      </p:sp>
    </p:spTree>
    <p:extLst>
      <p:ext uri="{BB962C8B-B14F-4D97-AF65-F5344CB8AC3E}">
        <p14:creationId xmlns:p14="http://schemas.microsoft.com/office/powerpoint/2010/main" val="427062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Limits of linear regression</a:t>
            </a:r>
            <a:endParaRPr lang="en-AU" sz="4800" dirty="0"/>
          </a:p>
        </p:txBody>
      </p:sp>
      <p:sp>
        <p:nvSpPr>
          <p:cNvPr id="3" name="Content Placeholder 2"/>
          <p:cNvSpPr>
            <a:spLocks noGrp="1"/>
          </p:cNvSpPr>
          <p:nvPr>
            <p:ph idx="1"/>
          </p:nvPr>
        </p:nvSpPr>
        <p:spPr>
          <a:xfrm>
            <a:off x="683568" y="1631032"/>
            <a:ext cx="7543800" cy="3886200"/>
          </a:xfrm>
        </p:spPr>
        <p:txBody>
          <a:bodyPr>
            <a:normAutofit fontScale="92500"/>
          </a:bodyPr>
          <a:lstStyle/>
          <a:p>
            <a:r>
              <a:rPr lang="en-AU" dirty="0" smtClean="0"/>
              <a:t>LR assumes that the impact of a variable is “separate” and “independent” instead of </a:t>
            </a:r>
            <a:r>
              <a:rPr lang="en-AU" dirty="0" err="1" smtClean="0"/>
              <a:t>conjunctural</a:t>
            </a:r>
            <a:r>
              <a:rPr lang="en-AU" dirty="0" smtClean="0"/>
              <a:t> (caused by the interplay of causal variables and co-presence of conditions) (</a:t>
            </a:r>
            <a:r>
              <a:rPr lang="en-AU" dirty="0" err="1" smtClean="0"/>
              <a:t>Ragin</a:t>
            </a:r>
            <a:r>
              <a:rPr lang="en-AU" dirty="0" smtClean="0"/>
              <a:t>, 1997)</a:t>
            </a:r>
          </a:p>
          <a:p>
            <a:r>
              <a:rPr lang="en-AU" b="1" dirty="0" smtClean="0">
                <a:solidFill>
                  <a:srgbClr val="55918A"/>
                </a:solidFill>
              </a:rPr>
              <a:t>It is </a:t>
            </a:r>
            <a:r>
              <a:rPr lang="ha-Latn-NG" b="1" dirty="0" smtClean="0">
                <a:solidFill>
                  <a:srgbClr val="55918A"/>
                </a:solidFill>
              </a:rPr>
              <a:t>poorly suited </a:t>
            </a:r>
            <a:r>
              <a:rPr lang="en-AU" b="1" dirty="0" smtClean="0">
                <a:solidFill>
                  <a:srgbClr val="55918A"/>
                </a:solidFill>
              </a:rPr>
              <a:t>to identify causal pathways </a:t>
            </a:r>
            <a:r>
              <a:rPr lang="en-AU" dirty="0" smtClean="0">
                <a:solidFill>
                  <a:srgbClr val="55918A"/>
                </a:solidFill>
              </a:rPr>
              <a:t>for the population as a whole and for subpopulations of like cases</a:t>
            </a:r>
          </a:p>
          <a:p>
            <a:r>
              <a:rPr lang="en-AU" dirty="0" smtClean="0"/>
              <a:t>It </a:t>
            </a:r>
            <a:r>
              <a:rPr lang="en-AU" i="1" dirty="0" smtClean="0"/>
              <a:t>assumes</a:t>
            </a:r>
            <a:r>
              <a:rPr lang="en-AU" dirty="0" smtClean="0"/>
              <a:t> the very thing that case-oriented analysis typically considers most problematic – the relevant population of </a:t>
            </a:r>
            <a:r>
              <a:rPr lang="en-AU" dirty="0"/>
              <a:t>cases (</a:t>
            </a:r>
            <a:r>
              <a:rPr lang="en-AU" dirty="0" err="1"/>
              <a:t>Ragin</a:t>
            </a:r>
            <a:r>
              <a:rPr lang="en-AU" dirty="0"/>
              <a:t>, 1997)</a:t>
            </a:r>
          </a:p>
          <a:p>
            <a:r>
              <a:rPr lang="en-AU" dirty="0" smtClean="0">
                <a:solidFill>
                  <a:srgbClr val="001B50"/>
                </a:solidFill>
              </a:rPr>
              <a:t>The role of institutions can only be poorly investigated (because they are not conducive to good measurement and interact in rather complex ways)</a:t>
            </a:r>
          </a:p>
        </p:txBody>
      </p:sp>
    </p:spTree>
    <p:extLst>
      <p:ext uri="{BB962C8B-B14F-4D97-AF65-F5344CB8AC3E}">
        <p14:creationId xmlns:p14="http://schemas.microsoft.com/office/powerpoint/2010/main" val="236402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37112"/>
            <a:ext cx="7122368" cy="1600200"/>
          </a:xfrm>
        </p:spPr>
        <p:txBody>
          <a:bodyPr>
            <a:normAutofit/>
          </a:bodyPr>
          <a:lstStyle/>
          <a:p>
            <a:r>
              <a:rPr lang="en-AU" dirty="0" smtClean="0"/>
              <a:t>Econometrics as ‘alchemy</a:t>
            </a:r>
            <a:endParaRPr lang="en-AU" dirty="0"/>
          </a:p>
        </p:txBody>
      </p:sp>
      <p:sp>
        <p:nvSpPr>
          <p:cNvPr id="3" name="Content Placeholder 2"/>
          <p:cNvSpPr>
            <a:spLocks noGrp="1"/>
          </p:cNvSpPr>
          <p:nvPr>
            <p:ph idx="1"/>
          </p:nvPr>
        </p:nvSpPr>
        <p:spPr/>
        <p:txBody>
          <a:bodyPr>
            <a:normAutofit/>
          </a:bodyPr>
          <a:lstStyle/>
          <a:p>
            <a:r>
              <a:rPr lang="en-AU" sz="2100" dirty="0" smtClean="0"/>
              <a:t>“</a:t>
            </a:r>
            <a:r>
              <a:rPr lang="en-AU" sz="2100" b="1" dirty="0" smtClean="0"/>
              <a:t>Numbers are problematic to the extent that they give the illusion of providing more truth then they actually do</a:t>
            </a:r>
            <a:r>
              <a:rPr lang="en-AU" sz="2100" dirty="0" smtClean="0"/>
              <a:t>. They also favour what is easiest to measure, not what is most important” (Bornstein, p. 280)</a:t>
            </a:r>
          </a:p>
          <a:p>
            <a:r>
              <a:rPr lang="en-AU" sz="2100" dirty="0" smtClean="0"/>
              <a:t>Econometrics is best done after examining insights from other sources of information, especially case analysis </a:t>
            </a:r>
            <a:r>
              <a:rPr lang="en-AU" sz="2100" dirty="0" smtClean="0">
                <a:solidFill>
                  <a:schemeClr val="tx2">
                    <a:lumMod val="75000"/>
                    <a:lumOff val="25000"/>
                  </a:schemeClr>
                </a:solidFill>
              </a:rPr>
              <a:t>(</a:t>
            </a:r>
            <a:r>
              <a:rPr lang="en-AU" sz="2100" dirty="0" smtClean="0">
                <a:solidFill>
                  <a:srgbClr val="55918A"/>
                </a:solidFill>
              </a:rPr>
              <a:t>Keynes referred to econometrics as “alchemy”: by “turning imprecise non-experimental economic data into the pure gold of a parameter value” (Swann, </a:t>
            </a:r>
            <a:r>
              <a:rPr lang="en-AU" sz="2100" i="1" dirty="0" smtClean="0">
                <a:solidFill>
                  <a:srgbClr val="55918A"/>
                </a:solidFill>
              </a:rPr>
              <a:t>Putting Econometrics in its Place</a:t>
            </a:r>
            <a:r>
              <a:rPr lang="en-AU" sz="2100" dirty="0" smtClean="0">
                <a:solidFill>
                  <a:srgbClr val="55918A"/>
                </a:solidFill>
              </a:rPr>
              <a:t>, p. 24</a:t>
            </a:r>
            <a:r>
              <a:rPr lang="en-AU" sz="2000" dirty="0" smtClean="0">
                <a:solidFill>
                  <a:srgbClr val="55918A"/>
                </a:solidFill>
              </a:rPr>
              <a:t>)</a:t>
            </a:r>
          </a:p>
        </p:txBody>
      </p:sp>
    </p:spTree>
    <p:extLst>
      <p:ext uri="{BB962C8B-B14F-4D97-AF65-F5344CB8AC3E}">
        <p14:creationId xmlns:p14="http://schemas.microsoft.com/office/powerpoint/2010/main" val="1727314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Keynes critique of econometrics</a:t>
            </a:r>
            <a:endParaRPr lang="en-AU" dirty="0"/>
          </a:p>
        </p:txBody>
      </p:sp>
      <p:sp>
        <p:nvSpPr>
          <p:cNvPr id="3" name="Content Placeholder 2"/>
          <p:cNvSpPr>
            <a:spLocks noGrp="1"/>
          </p:cNvSpPr>
          <p:nvPr>
            <p:ph idx="1"/>
          </p:nvPr>
        </p:nvSpPr>
        <p:spPr>
          <a:xfrm>
            <a:off x="827584" y="1484784"/>
            <a:ext cx="7543800" cy="3600400"/>
          </a:xfrm>
        </p:spPr>
        <p:txBody>
          <a:bodyPr>
            <a:normAutofit/>
          </a:bodyPr>
          <a:lstStyle/>
          <a:p>
            <a:pPr marL="457200" indent="-457200">
              <a:buFont typeface="+mj-lt"/>
              <a:buAutoNum type="arabicParenR"/>
            </a:pPr>
            <a:r>
              <a:rPr lang="en-AU" sz="2200" dirty="0" smtClean="0"/>
              <a:t>Multiple regression should operate on a </a:t>
            </a:r>
            <a:r>
              <a:rPr lang="en-AU" sz="2200" b="1" dirty="0" smtClean="0"/>
              <a:t>complete list of causes</a:t>
            </a:r>
          </a:p>
          <a:p>
            <a:pPr marL="457200" indent="-457200">
              <a:buFont typeface="+mj-lt"/>
              <a:buAutoNum type="arabicParenR"/>
            </a:pPr>
            <a:r>
              <a:rPr lang="en-AU" sz="2200" dirty="0" smtClean="0"/>
              <a:t>The failure to establish a connection need not imply there is none</a:t>
            </a:r>
          </a:p>
          <a:p>
            <a:pPr marL="457200" indent="-457200">
              <a:buFont typeface="+mj-lt"/>
              <a:buAutoNum type="arabicParenR"/>
            </a:pPr>
            <a:r>
              <a:rPr lang="en-AU" sz="2200" dirty="0" smtClean="0"/>
              <a:t>If factors are not independent, we can have </a:t>
            </a:r>
            <a:r>
              <a:rPr lang="en-AU" sz="2200" b="1" dirty="0" smtClean="0"/>
              <a:t>spurious</a:t>
            </a:r>
            <a:r>
              <a:rPr lang="en-AU" sz="2200" dirty="0" smtClean="0"/>
              <a:t> correlations</a:t>
            </a:r>
          </a:p>
          <a:p>
            <a:pPr marL="457200" indent="-457200">
              <a:buFont typeface="+mj-lt"/>
              <a:buAutoNum type="arabicParenR"/>
            </a:pPr>
            <a:r>
              <a:rPr lang="en-AU" sz="2200" dirty="0" smtClean="0"/>
              <a:t>Significant factors must be </a:t>
            </a:r>
            <a:r>
              <a:rPr lang="en-AU" sz="2200" b="1" dirty="0" smtClean="0"/>
              <a:t>measurable</a:t>
            </a:r>
          </a:p>
          <a:p>
            <a:pPr marL="457200" indent="-457200">
              <a:buFont typeface="+mj-lt"/>
              <a:buAutoNum type="arabicParenR"/>
            </a:pPr>
            <a:r>
              <a:rPr lang="en-AU" sz="2200" b="1" dirty="0" smtClean="0"/>
              <a:t>Is linearity an appropriate assumption</a:t>
            </a:r>
            <a:r>
              <a:rPr lang="en-AU" sz="2200" dirty="0" smtClean="0"/>
              <a:t>?</a:t>
            </a:r>
          </a:p>
          <a:p>
            <a:pPr marL="457200" indent="-457200">
              <a:buFont typeface="+mj-lt"/>
              <a:buAutoNum type="arabicParenR"/>
            </a:pPr>
            <a:r>
              <a:rPr lang="en-AU" sz="2200" b="1" dirty="0" smtClean="0"/>
              <a:t>Time lags </a:t>
            </a:r>
            <a:r>
              <a:rPr lang="en-AU" sz="2200" dirty="0" smtClean="0"/>
              <a:t>and </a:t>
            </a:r>
            <a:r>
              <a:rPr lang="en-AU" sz="2200" b="1" dirty="0" smtClean="0"/>
              <a:t>trends</a:t>
            </a:r>
            <a:r>
              <a:rPr lang="en-AU" sz="2200" dirty="0" smtClean="0"/>
              <a:t> must be adequately accounted for</a:t>
            </a:r>
          </a:p>
          <a:p>
            <a:endParaRPr lang="en-AU" dirty="0" smtClean="0"/>
          </a:p>
          <a:p>
            <a:endParaRPr lang="en-AU" dirty="0" smtClean="0"/>
          </a:p>
          <a:p>
            <a:endParaRPr lang="en-AU" dirty="0"/>
          </a:p>
        </p:txBody>
      </p:sp>
    </p:spTree>
    <p:extLst>
      <p:ext uri="{BB962C8B-B14F-4D97-AF65-F5344CB8AC3E}">
        <p14:creationId xmlns:p14="http://schemas.microsoft.com/office/powerpoint/2010/main" val="3459109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543800" cy="3886200"/>
          </a:xfrm>
        </p:spPr>
        <p:txBody>
          <a:bodyPr/>
          <a:lstStyle/>
          <a:p>
            <a:r>
              <a:rPr lang="en-AU" dirty="0" smtClean="0"/>
              <a:t>According to </a:t>
            </a:r>
            <a:r>
              <a:rPr lang="en-AU" dirty="0" err="1" smtClean="0"/>
              <a:t>Boulding</a:t>
            </a:r>
            <a:r>
              <a:rPr lang="en-AU" dirty="0" smtClean="0"/>
              <a:t> (1970, 1971) </a:t>
            </a:r>
            <a:r>
              <a:rPr lang="en-AU" dirty="0" smtClean="0">
                <a:solidFill>
                  <a:srgbClr val="C00000"/>
                </a:solidFill>
              </a:rPr>
              <a:t>econometrics has driven out important parts of the economist education</a:t>
            </a:r>
            <a:r>
              <a:rPr lang="en-AU" dirty="0" smtClean="0"/>
              <a:t>, and indeed has imbued economists with the belief that they do not need to know about institutions, the reality behind data, or the sorts of qualitative information that cannot be easily quantified and used in a regression (Swann, p. 37)</a:t>
            </a:r>
            <a:endParaRPr lang="en-AU" dirty="0"/>
          </a:p>
        </p:txBody>
      </p:sp>
    </p:spTree>
    <p:extLst>
      <p:ext uri="{BB962C8B-B14F-4D97-AF65-F5344CB8AC3E}">
        <p14:creationId xmlns:p14="http://schemas.microsoft.com/office/powerpoint/2010/main" val="2496927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58987"/>
                </a:solidFill>
              </a:rPr>
              <a:t>Two alternatives</a:t>
            </a:r>
            <a:endParaRPr lang="en-AU" dirty="0">
              <a:solidFill>
                <a:srgbClr val="258987"/>
              </a:solidFill>
            </a:endParaRPr>
          </a:p>
        </p:txBody>
      </p:sp>
      <p:sp>
        <p:nvSpPr>
          <p:cNvPr id="3" name="Content Placeholder 2"/>
          <p:cNvSpPr>
            <a:spLocks noGrp="1"/>
          </p:cNvSpPr>
          <p:nvPr>
            <p:ph idx="1"/>
          </p:nvPr>
        </p:nvSpPr>
        <p:spPr/>
        <p:txBody>
          <a:bodyPr>
            <a:normAutofit/>
          </a:bodyPr>
          <a:lstStyle/>
          <a:p>
            <a:r>
              <a:rPr lang="en-AU" sz="3000" dirty="0" smtClean="0"/>
              <a:t>Structural equation modelling</a:t>
            </a:r>
          </a:p>
          <a:p>
            <a:r>
              <a:rPr lang="en-AU" sz="3000" dirty="0" smtClean="0"/>
              <a:t>Fuzzy-set Qualitative Comparative Analysis</a:t>
            </a:r>
            <a:endParaRPr lang="en-AU" sz="3000" dirty="0"/>
          </a:p>
        </p:txBody>
      </p:sp>
    </p:spTree>
    <p:extLst>
      <p:ext uri="{BB962C8B-B14F-4D97-AF65-F5344CB8AC3E}">
        <p14:creationId xmlns:p14="http://schemas.microsoft.com/office/powerpoint/2010/main" val="2191883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6781800" cy="1015008"/>
          </a:xfrm>
        </p:spPr>
        <p:txBody>
          <a:bodyPr>
            <a:normAutofit/>
          </a:bodyPr>
          <a:lstStyle/>
          <a:p>
            <a:r>
              <a:rPr lang="en-AU" sz="4000" dirty="0" smtClean="0">
                <a:solidFill>
                  <a:srgbClr val="258987"/>
                </a:solidFill>
              </a:rPr>
              <a:t>Structural Equation Modelling</a:t>
            </a:r>
            <a:endParaRPr lang="en-AU" sz="4000" dirty="0">
              <a:solidFill>
                <a:srgbClr val="258987"/>
              </a:solidFill>
            </a:endParaRPr>
          </a:p>
        </p:txBody>
      </p:sp>
      <p:sp>
        <p:nvSpPr>
          <p:cNvPr id="3" name="Content Placeholder 2"/>
          <p:cNvSpPr>
            <a:spLocks noGrp="1"/>
          </p:cNvSpPr>
          <p:nvPr>
            <p:ph idx="1"/>
          </p:nvPr>
        </p:nvSpPr>
        <p:spPr>
          <a:xfrm>
            <a:off x="683568" y="1484784"/>
            <a:ext cx="7543800" cy="3886200"/>
          </a:xfrm>
        </p:spPr>
        <p:txBody>
          <a:bodyPr>
            <a:normAutofit/>
          </a:bodyPr>
          <a:lstStyle/>
          <a:p>
            <a:r>
              <a:rPr lang="en-AU" dirty="0" smtClean="0"/>
              <a:t>Structural </a:t>
            </a:r>
            <a:r>
              <a:rPr lang="en-AU" dirty="0"/>
              <a:t>Equation </a:t>
            </a:r>
            <a:r>
              <a:rPr lang="en-AU" dirty="0" err="1"/>
              <a:t>Modeling</a:t>
            </a:r>
            <a:r>
              <a:rPr lang="en-AU" dirty="0"/>
              <a:t> (SEM) is a multivariate data </a:t>
            </a:r>
            <a:r>
              <a:rPr lang="en-AU" dirty="0" smtClean="0"/>
              <a:t>analysis for investigating causal structures through path analysis</a:t>
            </a:r>
          </a:p>
          <a:p>
            <a:r>
              <a:rPr lang="en-AU" dirty="0" smtClean="0">
                <a:solidFill>
                  <a:srgbClr val="001B50"/>
                </a:solidFill>
              </a:rPr>
              <a:t>SEM can be applied to small </a:t>
            </a:r>
            <a:r>
              <a:rPr lang="en-AU" dirty="0">
                <a:solidFill>
                  <a:srgbClr val="001B50"/>
                </a:solidFill>
              </a:rPr>
              <a:t>sample sizes </a:t>
            </a:r>
            <a:r>
              <a:rPr lang="en-AU" dirty="0" smtClean="0">
                <a:solidFill>
                  <a:srgbClr val="001B50"/>
                </a:solidFill>
              </a:rPr>
              <a:t>and does not require restrictive assumptions about distributions</a:t>
            </a:r>
          </a:p>
          <a:p>
            <a:r>
              <a:rPr lang="en-AU" dirty="0">
                <a:solidFill>
                  <a:srgbClr val="258987"/>
                </a:solidFill>
              </a:rPr>
              <a:t>Other than multivariate regression analysis, SEM can operationalize distal factors through latent variable constructs, which do not directly influence specific, measurable output variables. </a:t>
            </a:r>
          </a:p>
          <a:p>
            <a:endParaRPr lang="en-AU" dirty="0"/>
          </a:p>
        </p:txBody>
      </p:sp>
    </p:spTree>
    <p:extLst>
      <p:ext uri="{BB962C8B-B14F-4D97-AF65-F5344CB8AC3E}">
        <p14:creationId xmlns:p14="http://schemas.microsoft.com/office/powerpoint/2010/main" val="1910640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6959007" cy="491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0" y="4572000"/>
            <a:ext cx="7266384" cy="1600200"/>
          </a:xfrm>
        </p:spPr>
        <p:txBody>
          <a:bodyPr>
            <a:normAutofit/>
          </a:bodyPr>
          <a:lstStyle/>
          <a:p>
            <a:r>
              <a:rPr lang="en-AU" sz="4000" dirty="0" smtClean="0"/>
              <a:t>A SEM of environmental policy</a:t>
            </a:r>
            <a:endParaRPr lang="en-AU" sz="4000" dirty="0"/>
          </a:p>
        </p:txBody>
      </p:sp>
    </p:spTree>
    <p:extLst>
      <p:ext uri="{BB962C8B-B14F-4D97-AF65-F5344CB8AC3E}">
        <p14:creationId xmlns:p14="http://schemas.microsoft.com/office/powerpoint/2010/main" val="416905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8006307"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13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781800" cy="1600200"/>
          </a:xfrm>
        </p:spPr>
        <p:txBody>
          <a:bodyPr>
            <a:normAutofit/>
          </a:bodyPr>
          <a:lstStyle/>
          <a:p>
            <a:r>
              <a:rPr lang="en-AU" sz="4200" dirty="0"/>
              <a:t>Fuzzy-set Qualitative Comparative </a:t>
            </a:r>
            <a:r>
              <a:rPr lang="en-AU" sz="4200" dirty="0" smtClean="0"/>
              <a:t>Analysis</a:t>
            </a:r>
            <a:endParaRPr lang="en-AU" sz="4200" dirty="0"/>
          </a:p>
        </p:txBody>
      </p:sp>
      <p:sp>
        <p:nvSpPr>
          <p:cNvPr id="3" name="Content Placeholder 2"/>
          <p:cNvSpPr>
            <a:spLocks noGrp="1"/>
          </p:cNvSpPr>
          <p:nvPr>
            <p:ph idx="1"/>
          </p:nvPr>
        </p:nvSpPr>
        <p:spPr>
          <a:xfrm>
            <a:off x="611560" y="1772816"/>
            <a:ext cx="7543800" cy="3886200"/>
          </a:xfrm>
        </p:spPr>
        <p:txBody>
          <a:bodyPr>
            <a:normAutofit lnSpcReduction="10000"/>
          </a:bodyPr>
          <a:lstStyle/>
          <a:p>
            <a:r>
              <a:rPr lang="en-AU" dirty="0" smtClean="0"/>
              <a:t>Developed </a:t>
            </a:r>
            <a:r>
              <a:rPr lang="en-AU" dirty="0"/>
              <a:t>by </a:t>
            </a:r>
            <a:r>
              <a:rPr lang="en-AU" dirty="0" err="1"/>
              <a:t>Ragin</a:t>
            </a:r>
            <a:r>
              <a:rPr lang="en-AU" dirty="0"/>
              <a:t> (1987, 2008) </a:t>
            </a:r>
            <a:r>
              <a:rPr lang="en-AU" dirty="0" err="1"/>
              <a:t>fs</a:t>
            </a:r>
            <a:r>
              <a:rPr lang="en-AU" dirty="0"/>
              <a:t>-QCA treats cases and their configuration of features as members of </a:t>
            </a:r>
            <a:r>
              <a:rPr lang="en-AU" b="1" dirty="0"/>
              <a:t>multiple </a:t>
            </a:r>
            <a:r>
              <a:rPr lang="en-AU" b="1" dirty="0" smtClean="0"/>
              <a:t>sets</a:t>
            </a:r>
            <a:r>
              <a:rPr lang="en-AU" dirty="0" smtClean="0"/>
              <a:t>.</a:t>
            </a:r>
          </a:p>
          <a:p>
            <a:r>
              <a:rPr lang="en-AU" dirty="0" smtClean="0">
                <a:solidFill>
                  <a:srgbClr val="258987"/>
                </a:solidFill>
              </a:rPr>
              <a:t>With </a:t>
            </a:r>
            <a:r>
              <a:rPr lang="en-AU" dirty="0">
                <a:solidFill>
                  <a:srgbClr val="258987"/>
                </a:solidFill>
              </a:rPr>
              <a:t>the help of Boolean Logic, </a:t>
            </a:r>
            <a:r>
              <a:rPr lang="en-AU" b="1" dirty="0">
                <a:solidFill>
                  <a:srgbClr val="258987"/>
                </a:solidFill>
              </a:rPr>
              <a:t>causal patterns of necessity and sufficiency </a:t>
            </a:r>
            <a:r>
              <a:rPr lang="en-AU" dirty="0">
                <a:solidFill>
                  <a:srgbClr val="258987"/>
                </a:solidFill>
              </a:rPr>
              <a:t>are investigated</a:t>
            </a:r>
            <a:r>
              <a:rPr lang="en-AU" dirty="0" smtClean="0">
                <a:solidFill>
                  <a:srgbClr val="258987"/>
                </a:solidFill>
              </a:rPr>
              <a:t>.</a:t>
            </a:r>
          </a:p>
          <a:p>
            <a:r>
              <a:rPr lang="en-AU" dirty="0" smtClean="0"/>
              <a:t>It assumes that outcomes may be achieved in different ways: Y may be caused by X under conditions A, B and C, and alternatively caused by Z in the absence of C and presence of A and B: Y = ABCX +</a:t>
            </a:r>
            <a:r>
              <a:rPr lang="en-AU" dirty="0" err="1" smtClean="0"/>
              <a:t>ABcxZ</a:t>
            </a:r>
            <a:r>
              <a:rPr lang="en-AU" dirty="0" smtClean="0"/>
              <a:t> (lower cases indicate absence)  </a:t>
            </a:r>
          </a:p>
          <a:p>
            <a:r>
              <a:rPr lang="en-AU" dirty="0" smtClean="0">
                <a:solidFill>
                  <a:srgbClr val="001B50"/>
                </a:solidFill>
              </a:rPr>
              <a:t>A </a:t>
            </a:r>
            <a:r>
              <a:rPr lang="en-AU" dirty="0">
                <a:solidFill>
                  <a:srgbClr val="001B50"/>
                </a:solidFill>
              </a:rPr>
              <a:t>unique aspect of </a:t>
            </a:r>
            <a:r>
              <a:rPr lang="en-AU" dirty="0" err="1">
                <a:solidFill>
                  <a:srgbClr val="001B50"/>
                </a:solidFill>
              </a:rPr>
              <a:t>fs</a:t>
            </a:r>
            <a:r>
              <a:rPr lang="en-AU" dirty="0">
                <a:solidFill>
                  <a:srgbClr val="001B50"/>
                </a:solidFill>
              </a:rPr>
              <a:t>-QCA is that it allows the researcher to investigate interaction effects between different variables, such as sufficient combinations of conditions. </a:t>
            </a:r>
          </a:p>
        </p:txBody>
      </p:sp>
    </p:spTree>
    <p:extLst>
      <p:ext uri="{BB962C8B-B14F-4D97-AF65-F5344CB8AC3E}">
        <p14:creationId xmlns:p14="http://schemas.microsoft.com/office/powerpoint/2010/main" val="266972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85" y="404664"/>
            <a:ext cx="663200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485" y="6186626"/>
            <a:ext cx="24876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8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Autofit/>
          </a:bodyPr>
          <a:lstStyle/>
          <a:p>
            <a:r>
              <a:rPr lang="en-AU" sz="4200" dirty="0" smtClean="0">
                <a:solidFill>
                  <a:schemeClr val="accent2">
                    <a:lumMod val="75000"/>
                  </a:schemeClr>
                </a:solidFill>
              </a:rPr>
              <a:t>Positivistic approaches and interpretative approaches are used</a:t>
            </a:r>
            <a:endParaRPr lang="en-AU" sz="4200" dirty="0">
              <a:solidFill>
                <a:schemeClr val="accent2">
                  <a:lumMod val="75000"/>
                </a:schemeClr>
              </a:solidFill>
            </a:endParaRPr>
          </a:p>
        </p:txBody>
      </p:sp>
      <p:sp>
        <p:nvSpPr>
          <p:cNvPr id="3" name="Content Placeholder 2"/>
          <p:cNvSpPr>
            <a:spLocks noGrp="1"/>
          </p:cNvSpPr>
          <p:nvPr>
            <p:ph idx="1"/>
          </p:nvPr>
        </p:nvSpPr>
        <p:spPr>
          <a:xfrm>
            <a:off x="755576" y="1916832"/>
            <a:ext cx="7543800" cy="3886200"/>
          </a:xfrm>
        </p:spPr>
        <p:txBody>
          <a:bodyPr>
            <a:normAutofit fontScale="77500" lnSpcReduction="20000"/>
          </a:bodyPr>
          <a:lstStyle/>
          <a:p>
            <a:r>
              <a:rPr lang="en-AU" sz="2800" dirty="0" smtClean="0"/>
              <a:t>There are those who apply a </a:t>
            </a:r>
            <a:r>
              <a:rPr lang="en-AU" sz="2800" b="1" dirty="0" smtClean="0"/>
              <a:t>positivistic</a:t>
            </a:r>
            <a:r>
              <a:rPr lang="en-AU" sz="2800" dirty="0" smtClean="0"/>
              <a:t> approach (</a:t>
            </a:r>
            <a:r>
              <a:rPr lang="en-AU" sz="2800" dirty="0" err="1" smtClean="0"/>
              <a:t>Fagerberg</a:t>
            </a:r>
            <a:r>
              <a:rPr lang="en-AU" sz="2800" dirty="0" smtClean="0"/>
              <a:t>, Jaffe, Arundel, …)</a:t>
            </a:r>
          </a:p>
          <a:p>
            <a:r>
              <a:rPr lang="en-AU" sz="2800" dirty="0" smtClean="0">
                <a:solidFill>
                  <a:schemeClr val="accent4">
                    <a:lumMod val="50000"/>
                  </a:schemeClr>
                </a:solidFill>
              </a:rPr>
              <a:t>Those who apply a purely </a:t>
            </a:r>
            <a:r>
              <a:rPr lang="en-AU" sz="2800" b="1" dirty="0" smtClean="0">
                <a:solidFill>
                  <a:schemeClr val="accent4">
                    <a:lumMod val="50000"/>
                  </a:schemeClr>
                </a:solidFill>
              </a:rPr>
              <a:t>interpretative</a:t>
            </a:r>
            <a:r>
              <a:rPr lang="en-AU" sz="2800" dirty="0" smtClean="0">
                <a:solidFill>
                  <a:schemeClr val="accent4">
                    <a:lumMod val="50000"/>
                  </a:schemeClr>
                </a:solidFill>
              </a:rPr>
              <a:t> approach as in the social constructive accounts of technological change (</a:t>
            </a:r>
            <a:r>
              <a:rPr lang="en-AU" sz="2800" dirty="0" err="1">
                <a:solidFill>
                  <a:schemeClr val="accent4">
                    <a:lumMod val="50000"/>
                  </a:schemeClr>
                </a:solidFill>
              </a:rPr>
              <a:t>B</a:t>
            </a:r>
            <a:r>
              <a:rPr lang="en-AU" sz="2800" dirty="0" err="1" smtClean="0">
                <a:solidFill>
                  <a:schemeClr val="accent4">
                    <a:lumMod val="50000"/>
                  </a:schemeClr>
                </a:solidFill>
              </a:rPr>
              <a:t>ijker</a:t>
            </a:r>
            <a:r>
              <a:rPr lang="en-AU" sz="2800" dirty="0" smtClean="0">
                <a:solidFill>
                  <a:schemeClr val="accent4">
                    <a:lumMod val="50000"/>
                  </a:schemeClr>
                </a:solidFill>
              </a:rPr>
              <a:t>), and text-analysis of the history of the innovation concept (</a:t>
            </a:r>
            <a:r>
              <a:rPr lang="en-AU" sz="2800" dirty="0" err="1" smtClean="0">
                <a:solidFill>
                  <a:schemeClr val="accent4">
                    <a:lumMod val="50000"/>
                  </a:schemeClr>
                </a:solidFill>
              </a:rPr>
              <a:t>Godin</a:t>
            </a:r>
            <a:r>
              <a:rPr lang="en-AU" sz="2800" dirty="0" smtClean="0">
                <a:solidFill>
                  <a:schemeClr val="accent4">
                    <a:lumMod val="50000"/>
                  </a:schemeClr>
                </a:solidFill>
              </a:rPr>
              <a:t>)</a:t>
            </a:r>
          </a:p>
          <a:p>
            <a:r>
              <a:rPr lang="en-AU" sz="2800" dirty="0" smtClean="0">
                <a:solidFill>
                  <a:schemeClr val="tx1"/>
                </a:solidFill>
              </a:rPr>
              <a:t>And </a:t>
            </a:r>
            <a:r>
              <a:rPr lang="en-AU" sz="2800" b="1" dirty="0" smtClean="0">
                <a:solidFill>
                  <a:schemeClr val="tx1"/>
                </a:solidFill>
              </a:rPr>
              <a:t>mixed</a:t>
            </a:r>
            <a:r>
              <a:rPr lang="en-AU" sz="2800" dirty="0" smtClean="0">
                <a:solidFill>
                  <a:schemeClr val="tx1"/>
                </a:solidFill>
              </a:rPr>
              <a:t> forms: studies of long-waves and changes in techno-economic paradigm (Freeman, Perez) , the evolution of industries (</a:t>
            </a:r>
            <a:r>
              <a:rPr lang="en-AU" sz="2800" dirty="0" err="1" smtClean="0">
                <a:solidFill>
                  <a:schemeClr val="tx1"/>
                </a:solidFill>
              </a:rPr>
              <a:t>Murmann</a:t>
            </a:r>
            <a:r>
              <a:rPr lang="en-AU" sz="2800" dirty="0" smtClean="0">
                <a:solidFill>
                  <a:schemeClr val="tx1"/>
                </a:solidFill>
              </a:rPr>
              <a:t>), management of innovation and organisational change (van de </a:t>
            </a:r>
            <a:r>
              <a:rPr lang="en-AU" sz="2800" dirty="0" err="1" smtClean="0">
                <a:solidFill>
                  <a:schemeClr val="tx1"/>
                </a:solidFill>
              </a:rPr>
              <a:t>Ven</a:t>
            </a:r>
            <a:r>
              <a:rPr lang="en-AU" sz="2800" dirty="0" smtClean="0">
                <a:solidFill>
                  <a:schemeClr val="tx1"/>
                </a:solidFill>
              </a:rPr>
              <a:t>, Christensen), systems of innovation studies (</a:t>
            </a:r>
            <a:r>
              <a:rPr lang="en-AU" sz="2800" dirty="0" err="1" smtClean="0">
                <a:solidFill>
                  <a:schemeClr val="tx1"/>
                </a:solidFill>
              </a:rPr>
              <a:t>Lundvall</a:t>
            </a:r>
            <a:r>
              <a:rPr lang="en-AU" sz="2800" dirty="0" smtClean="0">
                <a:solidFill>
                  <a:schemeClr val="tx1"/>
                </a:solidFill>
              </a:rPr>
              <a:t>, Nelson), dynamics of sociotechnical systems (</a:t>
            </a:r>
            <a:r>
              <a:rPr lang="en-AU" sz="2800" dirty="0" err="1" smtClean="0">
                <a:solidFill>
                  <a:schemeClr val="tx1"/>
                </a:solidFill>
              </a:rPr>
              <a:t>Geels</a:t>
            </a:r>
            <a:r>
              <a:rPr lang="en-AU" sz="2800" dirty="0" smtClean="0">
                <a:solidFill>
                  <a:schemeClr val="tx1"/>
                </a:solidFill>
              </a:rPr>
              <a:t>), innovation policy analysis (</a:t>
            </a:r>
            <a:r>
              <a:rPr lang="en-AU" sz="2800" dirty="0" err="1" smtClean="0">
                <a:solidFill>
                  <a:schemeClr val="tx1"/>
                </a:solidFill>
              </a:rPr>
              <a:t>Kuhlmann</a:t>
            </a:r>
            <a:r>
              <a:rPr lang="en-AU" sz="2800" dirty="0" smtClean="0">
                <a:solidFill>
                  <a:schemeClr val="tx1"/>
                </a:solidFill>
              </a:rPr>
              <a:t>), …</a:t>
            </a:r>
          </a:p>
        </p:txBody>
      </p:sp>
    </p:spTree>
    <p:extLst>
      <p:ext uri="{BB962C8B-B14F-4D97-AF65-F5344CB8AC3E}">
        <p14:creationId xmlns:p14="http://schemas.microsoft.com/office/powerpoint/2010/main" val="2763833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2" y="692696"/>
            <a:ext cx="74199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2012" y="5445224"/>
            <a:ext cx="2446504" cy="338554"/>
          </a:xfrm>
          <a:prstGeom prst="rect">
            <a:avLst/>
          </a:prstGeom>
        </p:spPr>
        <p:txBody>
          <a:bodyPr wrap="none">
            <a:spAutoFit/>
          </a:bodyPr>
          <a:lstStyle/>
          <a:p>
            <a:r>
              <a:rPr lang="en-AU" sz="1600" dirty="0" err="1"/>
              <a:t>Pustovrh</a:t>
            </a:r>
            <a:r>
              <a:rPr lang="en-AU" sz="1600" dirty="0"/>
              <a:t> and </a:t>
            </a:r>
            <a:r>
              <a:rPr lang="en-AU" sz="1600" dirty="0" err="1"/>
              <a:t>Jaklic</a:t>
            </a:r>
            <a:r>
              <a:rPr lang="en-AU" sz="1600" dirty="0"/>
              <a:t> (2014) </a:t>
            </a:r>
          </a:p>
        </p:txBody>
      </p:sp>
    </p:spTree>
    <p:extLst>
      <p:ext uri="{BB962C8B-B14F-4D97-AF65-F5344CB8AC3E}">
        <p14:creationId xmlns:p14="http://schemas.microsoft.com/office/powerpoint/2010/main" val="10560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781800" cy="1240160"/>
          </a:xfrm>
        </p:spPr>
        <p:txBody>
          <a:bodyPr>
            <a:noAutofit/>
          </a:bodyPr>
          <a:lstStyle/>
          <a:p>
            <a:r>
              <a:rPr lang="en-AU" sz="4000" dirty="0" smtClean="0">
                <a:solidFill>
                  <a:srgbClr val="258987"/>
                </a:solidFill>
              </a:rPr>
              <a:t>Findings from the </a:t>
            </a:r>
            <a:r>
              <a:rPr lang="en-AU" sz="4000" dirty="0" err="1" smtClean="0">
                <a:solidFill>
                  <a:srgbClr val="258987"/>
                </a:solidFill>
              </a:rPr>
              <a:t>fs</a:t>
            </a:r>
            <a:r>
              <a:rPr lang="en-AU" sz="4000" dirty="0" smtClean="0">
                <a:solidFill>
                  <a:srgbClr val="258987"/>
                </a:solidFill>
              </a:rPr>
              <a:t>-QCA of </a:t>
            </a:r>
            <a:r>
              <a:rPr lang="en-AU" sz="4000" dirty="0" err="1" smtClean="0">
                <a:solidFill>
                  <a:srgbClr val="258987"/>
                </a:solidFill>
              </a:rPr>
              <a:t>Pustovrh</a:t>
            </a:r>
            <a:r>
              <a:rPr lang="en-AU" sz="4000" dirty="0" smtClean="0">
                <a:solidFill>
                  <a:srgbClr val="258987"/>
                </a:solidFill>
              </a:rPr>
              <a:t> and </a:t>
            </a:r>
            <a:r>
              <a:rPr lang="en-AU" sz="4000" dirty="0" err="1" smtClean="0">
                <a:solidFill>
                  <a:srgbClr val="258987"/>
                </a:solidFill>
              </a:rPr>
              <a:t>Jaklic</a:t>
            </a:r>
            <a:r>
              <a:rPr lang="en-AU" sz="4000" dirty="0" smtClean="0">
                <a:solidFill>
                  <a:srgbClr val="258987"/>
                </a:solidFill>
              </a:rPr>
              <a:t> (2014)</a:t>
            </a:r>
            <a:endParaRPr lang="en-AU" sz="4000" dirty="0">
              <a:solidFill>
                <a:srgbClr val="258987"/>
              </a:solidFill>
            </a:endParaRPr>
          </a:p>
        </p:txBody>
      </p:sp>
      <p:sp>
        <p:nvSpPr>
          <p:cNvPr id="3" name="Content Placeholder 2"/>
          <p:cNvSpPr>
            <a:spLocks noGrp="1"/>
          </p:cNvSpPr>
          <p:nvPr>
            <p:ph idx="1"/>
          </p:nvPr>
        </p:nvSpPr>
        <p:spPr>
          <a:xfrm>
            <a:off x="395536" y="1628800"/>
            <a:ext cx="7620000" cy="4800600"/>
          </a:xfrm>
        </p:spPr>
        <p:txBody>
          <a:bodyPr>
            <a:normAutofit/>
          </a:bodyPr>
          <a:lstStyle/>
          <a:p>
            <a:r>
              <a:rPr lang="en-AU" sz="2000" dirty="0" smtClean="0"/>
              <a:t>The analysis shows </a:t>
            </a:r>
            <a:r>
              <a:rPr lang="en-AU" sz="2000" dirty="0"/>
              <a:t>that countries with high IUS Summary Index scores have used </a:t>
            </a:r>
            <a:r>
              <a:rPr lang="en-AU" sz="2000" dirty="0" smtClean="0"/>
              <a:t>different and </a:t>
            </a:r>
            <a:r>
              <a:rPr lang="en-AU" sz="2000" dirty="0"/>
              <a:t>often </a:t>
            </a:r>
            <a:r>
              <a:rPr lang="en-AU" sz="2000" b="1" dirty="0"/>
              <a:t>specific paths </a:t>
            </a:r>
            <a:r>
              <a:rPr lang="en-AU" sz="2000" dirty="0"/>
              <a:t>and combinations of conditions to obtain their scores. It is </a:t>
            </a:r>
            <a:r>
              <a:rPr lang="en-AU" sz="2000" dirty="0" smtClean="0"/>
              <a:t>not necessary </a:t>
            </a:r>
            <a:r>
              <a:rPr lang="en-AU" sz="2000" dirty="0"/>
              <a:t>to have high scores in all factors to reach the outcome. </a:t>
            </a:r>
            <a:r>
              <a:rPr lang="en-AU" sz="2000" dirty="0">
                <a:solidFill>
                  <a:schemeClr val="tx2">
                    <a:lumMod val="75000"/>
                    <a:lumOff val="25000"/>
                  </a:schemeClr>
                </a:solidFill>
              </a:rPr>
              <a:t>Similarly, in order </a:t>
            </a:r>
            <a:r>
              <a:rPr lang="en-AU" sz="2000" dirty="0" smtClean="0">
                <a:solidFill>
                  <a:schemeClr val="tx2">
                    <a:lumMod val="75000"/>
                    <a:lumOff val="25000"/>
                  </a:schemeClr>
                </a:solidFill>
              </a:rPr>
              <a:t>to improve </a:t>
            </a:r>
            <a:r>
              <a:rPr lang="en-AU" sz="2000" dirty="0">
                <a:solidFill>
                  <a:schemeClr val="tx2">
                    <a:lumMod val="75000"/>
                    <a:lumOff val="25000"/>
                  </a:schemeClr>
                </a:solidFill>
              </a:rPr>
              <a:t>innovation success, missing conditions can impede achievement of </a:t>
            </a:r>
            <a:r>
              <a:rPr lang="en-AU" sz="2000" dirty="0" smtClean="0">
                <a:solidFill>
                  <a:schemeClr val="tx2">
                    <a:lumMod val="75000"/>
                    <a:lumOff val="25000"/>
                  </a:schemeClr>
                </a:solidFill>
              </a:rPr>
              <a:t>overall success </a:t>
            </a:r>
            <a:r>
              <a:rPr lang="en-AU" sz="2000" dirty="0">
                <a:solidFill>
                  <a:schemeClr val="tx2">
                    <a:lumMod val="75000"/>
                    <a:lumOff val="25000"/>
                  </a:schemeClr>
                </a:solidFill>
              </a:rPr>
              <a:t>even if countries continue to increase other factors. </a:t>
            </a:r>
            <a:endParaRPr lang="en-AU" sz="2000" dirty="0" smtClean="0">
              <a:solidFill>
                <a:schemeClr val="tx2">
                  <a:lumMod val="75000"/>
                  <a:lumOff val="25000"/>
                </a:schemeClr>
              </a:solidFill>
            </a:endParaRPr>
          </a:p>
          <a:p>
            <a:r>
              <a:rPr lang="en-AU" sz="2000" dirty="0" err="1" smtClean="0">
                <a:solidFill>
                  <a:srgbClr val="002060"/>
                </a:solidFill>
              </a:rPr>
              <a:t>Fs</a:t>
            </a:r>
            <a:r>
              <a:rPr lang="en-AU" sz="2000" dirty="0" smtClean="0">
                <a:solidFill>
                  <a:srgbClr val="002060"/>
                </a:solidFill>
              </a:rPr>
              <a:t>-QCA can be used to determine the influence of particular determinants. </a:t>
            </a:r>
            <a:r>
              <a:rPr lang="en-AU" sz="2000" dirty="0">
                <a:solidFill>
                  <a:srgbClr val="002060"/>
                </a:solidFill>
              </a:rPr>
              <a:t>In </a:t>
            </a:r>
            <a:r>
              <a:rPr lang="en-AU" sz="2000" dirty="0" smtClean="0">
                <a:solidFill>
                  <a:srgbClr val="002060"/>
                </a:solidFill>
              </a:rPr>
              <a:t>the case of Ireland and Slovenia an </a:t>
            </a:r>
            <a:r>
              <a:rPr lang="en-AU" sz="2000" dirty="0">
                <a:solidFill>
                  <a:srgbClr val="002060"/>
                </a:solidFill>
              </a:rPr>
              <a:t>increase in the Intellectual assets score </a:t>
            </a:r>
            <a:r>
              <a:rPr lang="en-AU" sz="2000" dirty="0" smtClean="0">
                <a:solidFill>
                  <a:srgbClr val="002060"/>
                </a:solidFill>
              </a:rPr>
              <a:t>would not </a:t>
            </a:r>
            <a:r>
              <a:rPr lang="en-AU" sz="2000" dirty="0">
                <a:solidFill>
                  <a:srgbClr val="002060"/>
                </a:solidFill>
              </a:rPr>
              <a:t>improve the overall </a:t>
            </a:r>
            <a:r>
              <a:rPr lang="en-AU" sz="2000" dirty="0" smtClean="0">
                <a:solidFill>
                  <a:srgbClr val="002060"/>
                </a:solidFill>
              </a:rPr>
              <a:t>innovation success </a:t>
            </a:r>
            <a:r>
              <a:rPr lang="en-AU" sz="2000" dirty="0">
                <a:solidFill>
                  <a:srgbClr val="002060"/>
                </a:solidFill>
              </a:rPr>
              <a:t>of a </a:t>
            </a:r>
            <a:r>
              <a:rPr lang="en-AU" sz="2000" dirty="0" smtClean="0">
                <a:solidFill>
                  <a:srgbClr val="002060"/>
                </a:solidFill>
              </a:rPr>
              <a:t>country (according to the </a:t>
            </a:r>
            <a:r>
              <a:rPr lang="en-AU" sz="2000" dirty="0" err="1" smtClean="0">
                <a:solidFill>
                  <a:srgbClr val="002060"/>
                </a:solidFill>
              </a:rPr>
              <a:t>conjunctural</a:t>
            </a:r>
            <a:r>
              <a:rPr lang="en-AU" sz="2000" dirty="0" smtClean="0">
                <a:solidFill>
                  <a:srgbClr val="002060"/>
                </a:solidFill>
              </a:rPr>
              <a:t> causality analysis).</a:t>
            </a:r>
          </a:p>
          <a:p>
            <a:r>
              <a:rPr lang="en-AU" sz="2000" dirty="0" smtClean="0"/>
              <a:t>With the help of set-theoretic analysis </a:t>
            </a:r>
            <a:r>
              <a:rPr lang="en-AU" sz="2000" b="1" dirty="0" smtClean="0"/>
              <a:t>clusters</a:t>
            </a:r>
            <a:r>
              <a:rPr lang="en-AU" sz="2000" dirty="0" smtClean="0"/>
              <a:t> </a:t>
            </a:r>
            <a:r>
              <a:rPr lang="en-AU" sz="2000" dirty="0"/>
              <a:t>of institutional configurations and countries </a:t>
            </a:r>
            <a:r>
              <a:rPr lang="en-AU" sz="2000" dirty="0" smtClean="0"/>
              <a:t>can be identified.</a:t>
            </a:r>
            <a:endParaRPr lang="en-AU" sz="2000" dirty="0"/>
          </a:p>
          <a:p>
            <a:endParaRPr lang="en-AU" dirty="0"/>
          </a:p>
        </p:txBody>
      </p:sp>
    </p:spTree>
    <p:extLst>
      <p:ext uri="{BB962C8B-B14F-4D97-AF65-F5344CB8AC3E}">
        <p14:creationId xmlns:p14="http://schemas.microsoft.com/office/powerpoint/2010/main" val="364158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An exemplary mixed method analysis</a:t>
            </a:r>
          </a:p>
        </p:txBody>
      </p:sp>
      <p:sp>
        <p:nvSpPr>
          <p:cNvPr id="3" name="Content Placeholder 2"/>
          <p:cNvSpPr>
            <a:spLocks noGrp="1"/>
          </p:cNvSpPr>
          <p:nvPr>
            <p:ph idx="1"/>
          </p:nvPr>
        </p:nvSpPr>
        <p:spPr>
          <a:xfrm>
            <a:off x="762000" y="685800"/>
            <a:ext cx="7338392" cy="3886200"/>
          </a:xfrm>
        </p:spPr>
        <p:txBody>
          <a:bodyPr/>
          <a:lstStyle/>
          <a:p>
            <a:r>
              <a:rPr lang="en-US" sz="2600" dirty="0" smtClean="0"/>
              <a:t>Effective </a:t>
            </a:r>
            <a:r>
              <a:rPr lang="en-US" sz="2600" dirty="0"/>
              <a:t>research and innovation (R&amp;I) policy in the EU-28: A causal and configurational analysis of political governance </a:t>
            </a:r>
            <a:r>
              <a:rPr lang="en-US" sz="2600" dirty="0" smtClean="0"/>
              <a:t>determinants</a:t>
            </a:r>
          </a:p>
          <a:p>
            <a:r>
              <a:rPr lang="en-US" dirty="0" err="1" smtClean="0">
                <a:solidFill>
                  <a:srgbClr val="C00000"/>
                </a:solidFill>
              </a:rPr>
              <a:t>Serdar</a:t>
            </a:r>
            <a:r>
              <a:rPr lang="en-US" dirty="0" smtClean="0">
                <a:solidFill>
                  <a:srgbClr val="C00000"/>
                </a:solidFill>
              </a:rPr>
              <a:t> </a:t>
            </a:r>
            <a:r>
              <a:rPr lang="en-US" dirty="0" err="1" smtClean="0">
                <a:solidFill>
                  <a:srgbClr val="C00000"/>
                </a:solidFill>
              </a:rPr>
              <a:t>Turkeli</a:t>
            </a:r>
            <a:r>
              <a:rPr lang="en-US" dirty="0" smtClean="0">
                <a:solidFill>
                  <a:srgbClr val="C00000"/>
                </a:solidFill>
              </a:rPr>
              <a:t> and Rene Kemp</a:t>
            </a:r>
          </a:p>
          <a:p>
            <a:r>
              <a:rPr lang="en-US" dirty="0">
                <a:solidFill>
                  <a:srgbClr val="001B50"/>
                </a:solidFill>
              </a:rPr>
              <a:t>UNU-MERIT Working Paper 2015-023</a:t>
            </a:r>
          </a:p>
        </p:txBody>
      </p:sp>
    </p:spTree>
    <p:extLst>
      <p:ext uri="{BB962C8B-B14F-4D97-AF65-F5344CB8AC3E}">
        <p14:creationId xmlns:p14="http://schemas.microsoft.com/office/powerpoint/2010/main" val="3163784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Theoretical</a:t>
            </a:r>
            <a:r>
              <a:rPr lang="nl-NL" dirty="0" smtClean="0"/>
              <a:t> </a:t>
            </a:r>
            <a:r>
              <a:rPr lang="nl-NL" dirty="0" err="1" smtClean="0"/>
              <a:t>assumptions</a:t>
            </a:r>
            <a:r>
              <a:rPr lang="nl-NL" dirty="0" smtClean="0"/>
              <a:t> </a:t>
            </a:r>
            <a:r>
              <a:rPr lang="nl-NL" dirty="0" err="1" smtClean="0"/>
              <a:t>and</a:t>
            </a:r>
            <a:r>
              <a:rPr lang="nl-NL" dirty="0" smtClean="0"/>
              <a:t> approach</a:t>
            </a:r>
            <a:endParaRPr lang="en-US" dirty="0"/>
          </a:p>
        </p:txBody>
      </p:sp>
      <p:sp>
        <p:nvSpPr>
          <p:cNvPr id="3" name="Content Placeholder 2"/>
          <p:cNvSpPr>
            <a:spLocks noGrp="1"/>
          </p:cNvSpPr>
          <p:nvPr>
            <p:ph idx="1"/>
          </p:nvPr>
        </p:nvSpPr>
        <p:spPr/>
        <p:txBody>
          <a:bodyPr>
            <a:normAutofit/>
          </a:bodyPr>
          <a:lstStyle/>
          <a:p>
            <a:r>
              <a:rPr lang="en-US" sz="2100" dirty="0"/>
              <a:t>Theoretically, our model is informed by the “policy work” perspective of Colebatch et al. (2010) which views </a:t>
            </a:r>
            <a:r>
              <a:rPr lang="en-US" sz="2100" b="1" dirty="0"/>
              <a:t>policy workers</a:t>
            </a:r>
            <a:r>
              <a:rPr lang="en-US" sz="2100" dirty="0"/>
              <a:t> as essential agents of policy choices, and a </a:t>
            </a:r>
            <a:r>
              <a:rPr lang="en-US" sz="2100" dirty="0" err="1"/>
              <a:t>Foucauldian</a:t>
            </a:r>
            <a:r>
              <a:rPr lang="en-US" sz="2100" dirty="0"/>
              <a:t> perspective of power which views power and knowledge as mutually-constitutive (Foucault, 1980; 1982</a:t>
            </a:r>
            <a:r>
              <a:rPr lang="en-US" sz="2100" dirty="0" smtClean="0"/>
              <a:t>).</a:t>
            </a:r>
          </a:p>
          <a:p>
            <a:r>
              <a:rPr lang="en-US" sz="2100" dirty="0" smtClean="0">
                <a:solidFill>
                  <a:srgbClr val="001B50"/>
                </a:solidFill>
              </a:rPr>
              <a:t>Conceptually</a:t>
            </a:r>
            <a:r>
              <a:rPr lang="en-US" sz="2100" dirty="0">
                <a:solidFill>
                  <a:srgbClr val="001B50"/>
                </a:solidFill>
              </a:rPr>
              <a:t>, our contribution consists of a framework of “</a:t>
            </a:r>
            <a:r>
              <a:rPr lang="en-US" sz="2100" b="1" dirty="0">
                <a:solidFill>
                  <a:srgbClr val="001B50"/>
                </a:solidFill>
              </a:rPr>
              <a:t>proximate political governance factors </a:t>
            </a:r>
            <a:r>
              <a:rPr lang="en-US" sz="2100" dirty="0">
                <a:solidFill>
                  <a:srgbClr val="001B50"/>
                </a:solidFill>
              </a:rPr>
              <a:t>of R&amp;I policy”. It is called a proximate  framework because four of our five variables are proximate variables, and the fifth is an intermediate, boundary/proximate variable from the perspective of governmental action.</a:t>
            </a:r>
          </a:p>
        </p:txBody>
      </p:sp>
    </p:spTree>
    <p:extLst>
      <p:ext uri="{BB962C8B-B14F-4D97-AF65-F5344CB8AC3E}">
        <p14:creationId xmlns:p14="http://schemas.microsoft.com/office/powerpoint/2010/main" val="149812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122368" cy="3319264"/>
          </a:xfrm>
        </p:spPr>
        <p:txBody>
          <a:bodyPr>
            <a:normAutofit fontScale="92500" lnSpcReduction="10000"/>
          </a:bodyPr>
          <a:lstStyle/>
          <a:p>
            <a:r>
              <a:rPr lang="en-US" dirty="0"/>
              <a:t>Empirically, we investigate the influence of the following five </a:t>
            </a:r>
            <a:r>
              <a:rPr lang="en-US" dirty="0" smtClean="0"/>
              <a:t>‘proximate’ </a:t>
            </a:r>
            <a:r>
              <a:rPr lang="en-US" dirty="0"/>
              <a:t>factors of political </a:t>
            </a:r>
            <a:r>
              <a:rPr lang="en-US" dirty="0" smtClean="0"/>
              <a:t>governance:</a:t>
            </a:r>
          </a:p>
          <a:p>
            <a:pPr lvl="1">
              <a:buFont typeface="Wingdings" panose="05000000000000000000" pitchFamily="2" charset="2"/>
              <a:buChar char="§"/>
            </a:pPr>
            <a:r>
              <a:rPr lang="en-US" dirty="0" smtClean="0"/>
              <a:t>inter-ministerial </a:t>
            </a:r>
            <a:r>
              <a:rPr lang="en-US" dirty="0"/>
              <a:t>policy </a:t>
            </a:r>
            <a:r>
              <a:rPr lang="en-US" dirty="0" smtClean="0"/>
              <a:t>coordination</a:t>
            </a:r>
          </a:p>
          <a:p>
            <a:pPr lvl="1">
              <a:buFont typeface="Wingdings" panose="05000000000000000000" pitchFamily="2" charset="2"/>
              <a:buChar char="§"/>
            </a:pPr>
            <a:r>
              <a:rPr lang="en-US" dirty="0" smtClean="0"/>
              <a:t>resources </a:t>
            </a:r>
            <a:r>
              <a:rPr lang="en-US" dirty="0"/>
              <a:t>of parliamentary </a:t>
            </a:r>
            <a:r>
              <a:rPr lang="en-US" dirty="0" smtClean="0"/>
              <a:t>committees</a:t>
            </a:r>
          </a:p>
          <a:p>
            <a:pPr lvl="1">
              <a:buFont typeface="Wingdings" panose="05000000000000000000" pitchFamily="2" charset="2"/>
              <a:buChar char="§"/>
            </a:pPr>
            <a:r>
              <a:rPr lang="en-US" dirty="0" smtClean="0"/>
              <a:t>regulatory </a:t>
            </a:r>
            <a:r>
              <a:rPr lang="en-US" dirty="0"/>
              <a:t>impact assessment extended to sustainability checks</a:t>
            </a:r>
            <a:r>
              <a:rPr lang="en-US" dirty="0" smtClean="0"/>
              <a:t>,</a:t>
            </a:r>
          </a:p>
          <a:p>
            <a:pPr lvl="1">
              <a:buFont typeface="Wingdings" panose="05000000000000000000" pitchFamily="2" charset="2"/>
              <a:buChar char="§"/>
            </a:pPr>
            <a:r>
              <a:rPr lang="en-US" dirty="0" smtClean="0"/>
              <a:t>media </a:t>
            </a:r>
            <a:r>
              <a:rPr lang="en-US" dirty="0"/>
              <a:t>coverage of R&amp;I policy-related news </a:t>
            </a:r>
            <a:r>
              <a:rPr lang="en-US" dirty="0" smtClean="0"/>
              <a:t>items</a:t>
            </a:r>
          </a:p>
          <a:p>
            <a:pPr lvl="1">
              <a:buFont typeface="Wingdings" panose="05000000000000000000" pitchFamily="2" charset="2"/>
              <a:buChar char="§"/>
            </a:pPr>
            <a:r>
              <a:rPr lang="en-US" dirty="0" smtClean="0"/>
              <a:t>the </a:t>
            </a:r>
            <a:r>
              <a:rPr lang="en-US" dirty="0"/>
              <a:t>influence of societal consultation, as an intermediate, boundary/proximate </a:t>
            </a:r>
            <a:r>
              <a:rPr lang="en-US" dirty="0" smtClean="0"/>
              <a:t>variable.</a:t>
            </a:r>
          </a:p>
          <a:p>
            <a:r>
              <a:rPr lang="en-US" dirty="0" smtClean="0"/>
              <a:t>In </a:t>
            </a:r>
            <a:r>
              <a:rPr lang="en-US" dirty="0"/>
              <a:t>doing so, we make a contribution to the study of </a:t>
            </a:r>
            <a:r>
              <a:rPr lang="en-US" b="1" dirty="0"/>
              <a:t>actor-based political </a:t>
            </a:r>
            <a:r>
              <a:rPr lang="en-US" b="1" dirty="0" smtClean="0"/>
              <a:t>governance</a:t>
            </a:r>
            <a:r>
              <a:rPr lang="en-US" dirty="0" smtClean="0"/>
              <a:t>.</a:t>
            </a:r>
            <a:endParaRPr lang="en-US" dirty="0"/>
          </a:p>
        </p:txBody>
      </p:sp>
      <p:pic>
        <p:nvPicPr>
          <p:cNvPr id="1026" name="Picture 2" descr="C:\Users\rene.kemp\Downloads\WordItOut-word-cloud-9519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77072"/>
            <a:ext cx="4157138" cy="20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48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4000" dirty="0" err="1" smtClean="0">
                <a:solidFill>
                  <a:srgbClr val="258987"/>
                </a:solidFill>
              </a:rPr>
              <a:t>Theoretically</a:t>
            </a:r>
            <a:r>
              <a:rPr lang="nl-NL" sz="4000" dirty="0" smtClean="0">
                <a:solidFill>
                  <a:srgbClr val="258987"/>
                </a:solidFill>
              </a:rPr>
              <a:t> </a:t>
            </a:r>
            <a:r>
              <a:rPr lang="nl-NL" sz="4000" dirty="0" err="1" smtClean="0">
                <a:solidFill>
                  <a:srgbClr val="258987"/>
                </a:solidFill>
              </a:rPr>
              <a:t>and</a:t>
            </a:r>
            <a:r>
              <a:rPr lang="nl-NL" sz="4000" dirty="0" smtClean="0">
                <a:solidFill>
                  <a:srgbClr val="258987"/>
                </a:solidFill>
              </a:rPr>
              <a:t> </a:t>
            </a:r>
            <a:r>
              <a:rPr lang="nl-NL" sz="4000" dirty="0" err="1" smtClean="0">
                <a:solidFill>
                  <a:srgbClr val="258987"/>
                </a:solidFill>
              </a:rPr>
              <a:t>empirically</a:t>
            </a:r>
            <a:r>
              <a:rPr lang="nl-NL" sz="4000" dirty="0" smtClean="0">
                <a:solidFill>
                  <a:srgbClr val="258987"/>
                </a:solidFill>
              </a:rPr>
              <a:t> </a:t>
            </a:r>
            <a:r>
              <a:rPr lang="nl-NL" sz="4000" dirty="0" err="1" smtClean="0">
                <a:solidFill>
                  <a:srgbClr val="258987"/>
                </a:solidFill>
              </a:rPr>
              <a:t>informed</a:t>
            </a:r>
            <a:r>
              <a:rPr lang="nl-NL" sz="4000" dirty="0" smtClean="0">
                <a:solidFill>
                  <a:srgbClr val="258987"/>
                </a:solidFill>
              </a:rPr>
              <a:t> variables</a:t>
            </a:r>
            <a:endParaRPr lang="en-US" sz="4000" dirty="0">
              <a:solidFill>
                <a:srgbClr val="258987"/>
              </a:solidFill>
            </a:endParaRPr>
          </a:p>
        </p:txBody>
      </p:sp>
      <p:sp>
        <p:nvSpPr>
          <p:cNvPr id="3" name="Content Placeholder 2"/>
          <p:cNvSpPr>
            <a:spLocks noGrp="1"/>
          </p:cNvSpPr>
          <p:nvPr>
            <p:ph idx="1"/>
          </p:nvPr>
        </p:nvSpPr>
        <p:spPr/>
        <p:txBody>
          <a:bodyPr>
            <a:normAutofit/>
          </a:bodyPr>
          <a:lstStyle/>
          <a:p>
            <a:r>
              <a:rPr lang="en-US" b="1" dirty="0" smtClean="0"/>
              <a:t>Conditions</a:t>
            </a:r>
            <a:r>
              <a:rPr lang="en-US" dirty="0" smtClean="0"/>
              <a:t> </a:t>
            </a:r>
            <a:r>
              <a:rPr lang="en-US" dirty="0"/>
              <a:t>identified by </a:t>
            </a:r>
            <a:r>
              <a:rPr lang="en-US" dirty="0" err="1"/>
              <a:t>Borrás</a:t>
            </a:r>
            <a:r>
              <a:rPr lang="en-US" dirty="0"/>
              <a:t> (2008) </a:t>
            </a:r>
            <a:r>
              <a:rPr lang="en-US" dirty="0" smtClean="0"/>
              <a:t>of </a:t>
            </a:r>
            <a:r>
              <a:rPr lang="en-US" b="1" dirty="0" smtClean="0"/>
              <a:t>effective Research and Innovation (R&amp;I) policy</a:t>
            </a:r>
            <a:r>
              <a:rPr lang="en-US" dirty="0" smtClean="0"/>
              <a:t>:</a:t>
            </a:r>
          </a:p>
          <a:p>
            <a:pPr marL="594360" lvl="2" indent="0">
              <a:buNone/>
            </a:pPr>
            <a:r>
              <a:rPr lang="en-US" dirty="0" smtClean="0"/>
              <a:t>1) A </a:t>
            </a:r>
            <a:r>
              <a:rPr lang="en-US" dirty="0"/>
              <a:t>strategic innovation </a:t>
            </a:r>
            <a:r>
              <a:rPr lang="en-US" dirty="0" smtClean="0"/>
              <a:t>policy</a:t>
            </a:r>
          </a:p>
          <a:p>
            <a:pPr marL="594360" lvl="2" indent="0">
              <a:buNone/>
            </a:pPr>
            <a:r>
              <a:rPr lang="en-US" dirty="0" smtClean="0"/>
              <a:t>2) A </a:t>
            </a:r>
            <a:r>
              <a:rPr lang="en-US" dirty="0"/>
              <a:t>positive administrative coordination of innovation policy at the middle level of executive </a:t>
            </a:r>
            <a:r>
              <a:rPr lang="en-US" dirty="0" smtClean="0"/>
              <a:t>departments</a:t>
            </a:r>
          </a:p>
          <a:p>
            <a:pPr marL="594360" lvl="2" indent="0">
              <a:buNone/>
            </a:pPr>
            <a:r>
              <a:rPr lang="en-US" dirty="0" smtClean="0"/>
              <a:t>3) A </a:t>
            </a:r>
            <a:r>
              <a:rPr lang="en-US" dirty="0"/>
              <a:t>balanced diversity creation and market </a:t>
            </a:r>
            <a:r>
              <a:rPr lang="en-US" dirty="0" smtClean="0"/>
              <a:t>selection</a:t>
            </a:r>
          </a:p>
          <a:p>
            <a:pPr marL="594360" lvl="2" indent="0">
              <a:buNone/>
            </a:pPr>
            <a:r>
              <a:rPr lang="en-US" dirty="0" smtClean="0"/>
              <a:t>4) A </a:t>
            </a:r>
            <a:r>
              <a:rPr lang="en-US" dirty="0"/>
              <a:t>clear distribution of roles between public and private actors, </a:t>
            </a:r>
            <a:endParaRPr lang="en-US" dirty="0" smtClean="0"/>
          </a:p>
          <a:p>
            <a:pPr marL="594360" lvl="2" indent="0">
              <a:buNone/>
            </a:pPr>
            <a:r>
              <a:rPr lang="en-US" dirty="0" smtClean="0"/>
              <a:t>5) Policy learning</a:t>
            </a:r>
          </a:p>
          <a:p>
            <a:pPr marL="594360" lvl="2" indent="0">
              <a:buNone/>
            </a:pPr>
            <a:r>
              <a:rPr lang="en-US" dirty="0" smtClean="0"/>
              <a:t>6</a:t>
            </a:r>
            <a:r>
              <a:rPr lang="en-US" dirty="0"/>
              <a:t>) Public legitimacy and accountability.</a:t>
            </a:r>
          </a:p>
        </p:txBody>
      </p:sp>
    </p:spTree>
    <p:extLst>
      <p:ext uri="{BB962C8B-B14F-4D97-AF65-F5344CB8AC3E}">
        <p14:creationId xmlns:p14="http://schemas.microsoft.com/office/powerpoint/2010/main" val="3161149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23" y="764704"/>
            <a:ext cx="7727909" cy="51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36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20688"/>
            <a:ext cx="7688901" cy="537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83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rgbClr val="258987"/>
                </a:solidFill>
              </a:rPr>
              <a:t>About</a:t>
            </a:r>
            <a:r>
              <a:rPr lang="nl-NL" dirty="0" smtClean="0">
                <a:solidFill>
                  <a:srgbClr val="258987"/>
                </a:solidFill>
              </a:rPr>
              <a:t> the data</a:t>
            </a:r>
            <a:endParaRPr lang="en-US" dirty="0">
              <a:solidFill>
                <a:srgbClr val="258987"/>
              </a:solidFill>
            </a:endParaRPr>
          </a:p>
        </p:txBody>
      </p:sp>
      <p:sp>
        <p:nvSpPr>
          <p:cNvPr id="3" name="Content Placeholder 2"/>
          <p:cNvSpPr>
            <a:spLocks noGrp="1"/>
          </p:cNvSpPr>
          <p:nvPr>
            <p:ph idx="1"/>
          </p:nvPr>
        </p:nvSpPr>
        <p:spPr>
          <a:xfrm>
            <a:off x="539552" y="1556792"/>
            <a:ext cx="7543800" cy="3886200"/>
          </a:xfrm>
        </p:spPr>
        <p:txBody>
          <a:bodyPr>
            <a:normAutofit fontScale="92500"/>
          </a:bodyPr>
          <a:lstStyle/>
          <a:p>
            <a:r>
              <a:rPr lang="nl-NL" b="1" dirty="0" err="1" smtClean="0"/>
              <a:t>Measurement</a:t>
            </a:r>
            <a:r>
              <a:rPr lang="nl-NL" b="1" dirty="0" smtClean="0"/>
              <a:t> of variables</a:t>
            </a:r>
            <a:r>
              <a:rPr lang="nl-NL" dirty="0" smtClean="0"/>
              <a:t>: </a:t>
            </a:r>
            <a:r>
              <a:rPr lang="en-US" dirty="0"/>
              <a:t>country experts’ </a:t>
            </a:r>
            <a:r>
              <a:rPr lang="en-US" b="1" dirty="0"/>
              <a:t>subjective</a:t>
            </a:r>
            <a:r>
              <a:rPr lang="en-US" dirty="0"/>
              <a:t> judgements about policy effectiveness and policy governance </a:t>
            </a:r>
            <a:r>
              <a:rPr lang="en-US" dirty="0" smtClean="0"/>
              <a:t>aspects</a:t>
            </a:r>
          </a:p>
          <a:p>
            <a:r>
              <a:rPr lang="nl-NL" b="1" dirty="0" smtClean="0"/>
              <a:t>Data source</a:t>
            </a:r>
            <a:r>
              <a:rPr lang="nl-NL" dirty="0" smtClean="0"/>
              <a:t>: Bertelsmann </a:t>
            </a:r>
            <a:r>
              <a:rPr lang="nl-NL" dirty="0" err="1"/>
              <a:t>Stiftung</a:t>
            </a:r>
            <a:r>
              <a:rPr lang="nl-NL" dirty="0"/>
              <a:t> </a:t>
            </a:r>
            <a:r>
              <a:rPr lang="nl-NL" dirty="0" err="1"/>
              <a:t>Sustainability</a:t>
            </a:r>
            <a:r>
              <a:rPr lang="nl-NL" dirty="0"/>
              <a:t> </a:t>
            </a:r>
            <a:r>
              <a:rPr lang="nl-NL" dirty="0" err="1"/>
              <a:t>Governance</a:t>
            </a:r>
            <a:r>
              <a:rPr lang="nl-NL" dirty="0"/>
              <a:t> Indicators (SGI) </a:t>
            </a:r>
            <a:endParaRPr lang="nl-NL" dirty="0" smtClean="0"/>
          </a:p>
          <a:p>
            <a:r>
              <a:rPr lang="nl-NL" sz="2300" b="1" dirty="0" smtClean="0">
                <a:solidFill>
                  <a:schemeClr val="bg1">
                    <a:lumMod val="50000"/>
                  </a:schemeClr>
                </a:solidFill>
              </a:rPr>
              <a:t>Background of data</a:t>
            </a:r>
            <a:r>
              <a:rPr lang="nl-NL" sz="2300" dirty="0" smtClean="0">
                <a:solidFill>
                  <a:schemeClr val="bg1">
                    <a:lumMod val="50000"/>
                  </a:schemeClr>
                </a:solidFill>
              </a:rPr>
              <a:t>: </a:t>
            </a:r>
            <a:r>
              <a:rPr lang="en-US" sz="2300" dirty="0">
                <a:solidFill>
                  <a:schemeClr val="bg1">
                    <a:lumMod val="50000"/>
                  </a:schemeClr>
                </a:solidFill>
              </a:rPr>
              <a:t>The SGI is a platform built on a cross-national survey of governance that identifies reform needs in 41 EU and OECD countries. http://www.sgi-network.org/2014/ all values are between 1 and 10. The SGI data relies on a combination of qualitative assessments by country experts http://www.sgi-network.org/2014/Expert_Network and quantitative data drawn from ofﬁcial sources.</a:t>
            </a:r>
          </a:p>
        </p:txBody>
      </p:sp>
    </p:spTree>
    <p:extLst>
      <p:ext uri="{BB962C8B-B14F-4D97-AF65-F5344CB8AC3E}">
        <p14:creationId xmlns:p14="http://schemas.microsoft.com/office/powerpoint/2010/main" val="3634616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900" dirty="0" err="1" smtClean="0"/>
              <a:t>Limitations</a:t>
            </a:r>
            <a:r>
              <a:rPr lang="nl-NL" sz="4900" dirty="0" smtClean="0"/>
              <a:t> of the data</a:t>
            </a:r>
            <a:endParaRPr lang="en-US" sz="4900" dirty="0"/>
          </a:p>
        </p:txBody>
      </p:sp>
      <p:sp>
        <p:nvSpPr>
          <p:cNvPr id="3" name="Content Placeholder 2"/>
          <p:cNvSpPr>
            <a:spLocks noGrp="1"/>
          </p:cNvSpPr>
          <p:nvPr>
            <p:ph idx="1"/>
          </p:nvPr>
        </p:nvSpPr>
        <p:spPr>
          <a:xfrm>
            <a:off x="611560" y="1628800"/>
            <a:ext cx="7543800" cy="3886200"/>
          </a:xfrm>
        </p:spPr>
        <p:txBody>
          <a:bodyPr>
            <a:normAutofit/>
          </a:bodyPr>
          <a:lstStyle/>
          <a:p>
            <a:r>
              <a:rPr lang="en-US" dirty="0" smtClean="0"/>
              <a:t>The </a:t>
            </a:r>
            <a:r>
              <a:rPr lang="en-US" dirty="0"/>
              <a:t>explanatory variables/conditions are of </a:t>
            </a:r>
            <a:r>
              <a:rPr lang="en-US" b="1" dirty="0"/>
              <a:t>generic kind </a:t>
            </a:r>
            <a:r>
              <a:rPr lang="en-US" i="1" dirty="0"/>
              <a:t>not R&amp;I policy-specific</a:t>
            </a:r>
            <a:r>
              <a:rPr lang="en-US" dirty="0"/>
              <a:t>, meaning that they are not measured specifically for the R&amp;I policy, such as resources of parliamentary committees to monitor and oppose governmental action in R&amp;I-related </a:t>
            </a:r>
            <a:r>
              <a:rPr lang="en-US" dirty="0" smtClean="0"/>
              <a:t>topics.</a:t>
            </a:r>
            <a:endParaRPr lang="en-US" dirty="0"/>
          </a:p>
          <a:p>
            <a:r>
              <a:rPr lang="en-US" dirty="0" smtClean="0">
                <a:solidFill>
                  <a:srgbClr val="001B50"/>
                </a:solidFill>
              </a:rPr>
              <a:t>The 28 </a:t>
            </a:r>
            <a:r>
              <a:rPr lang="en-US" dirty="0">
                <a:solidFill>
                  <a:srgbClr val="001B50"/>
                </a:solidFill>
              </a:rPr>
              <a:t>countries of the EU constitute </a:t>
            </a:r>
            <a:r>
              <a:rPr lang="en-US" i="1" dirty="0">
                <a:solidFill>
                  <a:srgbClr val="001B50"/>
                </a:solidFill>
              </a:rPr>
              <a:t>a small N </a:t>
            </a:r>
            <a:r>
              <a:rPr lang="en-US" dirty="0">
                <a:solidFill>
                  <a:srgbClr val="001B50"/>
                </a:solidFill>
              </a:rPr>
              <a:t>(as sample size) from the point of view of regression analysis. </a:t>
            </a:r>
            <a:endParaRPr lang="en-US" dirty="0" smtClean="0">
              <a:solidFill>
                <a:srgbClr val="001B50"/>
              </a:solidFill>
            </a:endParaRPr>
          </a:p>
          <a:p>
            <a:r>
              <a:rPr lang="nl-NL" dirty="0" smtClean="0">
                <a:solidFill>
                  <a:schemeClr val="bg1">
                    <a:lumMod val="50000"/>
                  </a:schemeClr>
                </a:solidFill>
              </a:rPr>
              <a:t>The data are </a:t>
            </a:r>
            <a:r>
              <a:rPr lang="nl-NL" dirty="0" err="1" smtClean="0">
                <a:solidFill>
                  <a:schemeClr val="bg1">
                    <a:lumMod val="50000"/>
                  </a:schemeClr>
                </a:solidFill>
              </a:rPr>
              <a:t>based</a:t>
            </a:r>
            <a:r>
              <a:rPr lang="nl-NL" dirty="0" smtClean="0">
                <a:solidFill>
                  <a:schemeClr val="bg1">
                    <a:lumMod val="50000"/>
                  </a:schemeClr>
                </a:solidFill>
              </a:rPr>
              <a:t> on </a:t>
            </a:r>
            <a:r>
              <a:rPr lang="en-US" dirty="0" smtClean="0">
                <a:solidFill>
                  <a:schemeClr val="bg1">
                    <a:lumMod val="50000"/>
                  </a:schemeClr>
                </a:solidFill>
              </a:rPr>
              <a:t>subjective </a:t>
            </a:r>
            <a:r>
              <a:rPr lang="en-US" dirty="0">
                <a:solidFill>
                  <a:schemeClr val="bg1">
                    <a:lumMod val="50000"/>
                  </a:schemeClr>
                </a:solidFill>
              </a:rPr>
              <a:t>judgements </a:t>
            </a:r>
            <a:r>
              <a:rPr lang="nl-NL" dirty="0" err="1" smtClean="0">
                <a:solidFill>
                  <a:schemeClr val="bg1">
                    <a:lumMod val="50000"/>
                  </a:schemeClr>
                </a:solidFill>
              </a:rPr>
              <a:t>instead</a:t>
            </a:r>
            <a:r>
              <a:rPr lang="nl-NL" dirty="0" smtClean="0">
                <a:solidFill>
                  <a:schemeClr val="bg1">
                    <a:lumMod val="50000"/>
                  </a:schemeClr>
                </a:solidFill>
              </a:rPr>
              <a:t> of </a:t>
            </a:r>
            <a:r>
              <a:rPr lang="nl-NL" dirty="0" err="1" smtClean="0">
                <a:solidFill>
                  <a:schemeClr val="bg1">
                    <a:lumMod val="50000"/>
                  </a:schemeClr>
                </a:solidFill>
              </a:rPr>
              <a:t>objective</a:t>
            </a:r>
            <a:r>
              <a:rPr lang="nl-NL" dirty="0" smtClean="0">
                <a:solidFill>
                  <a:schemeClr val="bg1">
                    <a:lumMod val="50000"/>
                  </a:schemeClr>
                </a:solidFill>
              </a:rPr>
              <a:t> </a:t>
            </a:r>
            <a:r>
              <a:rPr lang="nl-NL" dirty="0" err="1" smtClean="0">
                <a:solidFill>
                  <a:schemeClr val="bg1">
                    <a:lumMod val="50000"/>
                  </a:schemeClr>
                </a:solidFill>
              </a:rPr>
              <a:t>measures</a:t>
            </a:r>
            <a:endParaRPr lang="en-US" dirty="0">
              <a:solidFill>
                <a:schemeClr val="bg1">
                  <a:lumMod val="50000"/>
                </a:schemeClr>
              </a:solidFill>
            </a:endParaRPr>
          </a:p>
        </p:txBody>
      </p:sp>
    </p:spTree>
    <p:extLst>
      <p:ext uri="{BB962C8B-B14F-4D97-AF65-F5344CB8AC3E}">
        <p14:creationId xmlns:p14="http://schemas.microsoft.com/office/powerpoint/2010/main" val="312431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solidFill>
                  <a:schemeClr val="accent2">
                    <a:lumMod val="75000"/>
                  </a:schemeClr>
                </a:solidFill>
              </a:rPr>
              <a:t>Many studies are underpinned by an evolutionary perspective </a:t>
            </a:r>
            <a:endParaRPr lang="en-AU" sz="40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AU" dirty="0" smtClean="0"/>
              <a:t>The seminal publication being Nelson and Winter (1982) </a:t>
            </a:r>
            <a:r>
              <a:rPr lang="en-AU" i="1" dirty="0" smtClean="0"/>
              <a:t>An evolutionary theory of economic change</a:t>
            </a:r>
            <a:r>
              <a:rPr lang="en-AU" dirty="0" smtClean="0"/>
              <a:t>.</a:t>
            </a:r>
          </a:p>
          <a:p>
            <a:r>
              <a:rPr lang="en-AU" dirty="0" smtClean="0">
                <a:solidFill>
                  <a:srgbClr val="C00000"/>
                </a:solidFill>
              </a:rPr>
              <a:t>The more </a:t>
            </a:r>
            <a:r>
              <a:rPr lang="en-AU" b="1" dirty="0" smtClean="0">
                <a:solidFill>
                  <a:srgbClr val="C00000"/>
                </a:solidFill>
              </a:rPr>
              <a:t>quasi-evolutionary</a:t>
            </a:r>
            <a:r>
              <a:rPr lang="en-AU" dirty="0" smtClean="0">
                <a:solidFill>
                  <a:srgbClr val="C00000"/>
                </a:solidFill>
              </a:rPr>
              <a:t> model of Rip and </a:t>
            </a:r>
            <a:r>
              <a:rPr lang="en-AU" dirty="0" err="1" smtClean="0">
                <a:solidFill>
                  <a:srgbClr val="C00000"/>
                </a:solidFill>
              </a:rPr>
              <a:t>Schot</a:t>
            </a:r>
            <a:r>
              <a:rPr lang="en-AU" dirty="0" smtClean="0">
                <a:solidFill>
                  <a:srgbClr val="C00000"/>
                </a:solidFill>
              </a:rPr>
              <a:t> </a:t>
            </a:r>
          </a:p>
          <a:p>
            <a:r>
              <a:rPr lang="en-AU" dirty="0" smtClean="0"/>
              <a:t>The </a:t>
            </a:r>
            <a:r>
              <a:rPr lang="en-AU" b="1" dirty="0" smtClean="0"/>
              <a:t>technology cycle </a:t>
            </a:r>
            <a:r>
              <a:rPr lang="en-AU" dirty="0" smtClean="0"/>
              <a:t>of variation, selection and retention/elaboration with era of ferment and era of incremental change (</a:t>
            </a:r>
            <a:r>
              <a:rPr lang="en-AU" dirty="0" err="1" smtClean="0"/>
              <a:t>Tushman</a:t>
            </a:r>
            <a:r>
              <a:rPr lang="en-AU" dirty="0" smtClean="0"/>
              <a:t>, </a:t>
            </a:r>
            <a:r>
              <a:rPr lang="en-AU" dirty="0" err="1" smtClean="0"/>
              <a:t>Murrmann</a:t>
            </a:r>
            <a:r>
              <a:rPr lang="en-AU" dirty="0"/>
              <a:t>)</a:t>
            </a:r>
            <a:endParaRPr lang="en-AU" dirty="0" smtClean="0"/>
          </a:p>
          <a:p>
            <a:r>
              <a:rPr lang="en-AU" b="1" dirty="0" smtClean="0"/>
              <a:t>Co-evolutionary</a:t>
            </a:r>
            <a:r>
              <a:rPr lang="en-AU" dirty="0" smtClean="0"/>
              <a:t> frameworks (Nelson, van den Bergh, ..)</a:t>
            </a:r>
          </a:p>
          <a:p>
            <a:endParaRPr lang="en-AU" sz="3000" dirty="0"/>
          </a:p>
        </p:txBody>
      </p:sp>
    </p:spTree>
    <p:extLst>
      <p:ext uri="{BB962C8B-B14F-4D97-AF65-F5344CB8AC3E}">
        <p14:creationId xmlns:p14="http://schemas.microsoft.com/office/powerpoint/2010/main" val="410910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258987"/>
                </a:solidFill>
              </a:rPr>
              <a:t>The dependent variable / the </a:t>
            </a:r>
            <a:r>
              <a:rPr lang="en-US" sz="4400" dirty="0" smtClean="0">
                <a:solidFill>
                  <a:srgbClr val="258987"/>
                </a:solidFill>
              </a:rPr>
              <a:t>outcome</a:t>
            </a:r>
            <a:endParaRPr lang="en-US" sz="4400" dirty="0">
              <a:solidFill>
                <a:srgbClr val="258987"/>
              </a:solidFill>
            </a:endParaRPr>
          </a:p>
        </p:txBody>
      </p:sp>
      <p:sp>
        <p:nvSpPr>
          <p:cNvPr id="3" name="Content Placeholder 2"/>
          <p:cNvSpPr>
            <a:spLocks noGrp="1"/>
          </p:cNvSpPr>
          <p:nvPr>
            <p:ph idx="1"/>
          </p:nvPr>
        </p:nvSpPr>
        <p:spPr/>
        <p:txBody>
          <a:bodyPr/>
          <a:lstStyle/>
          <a:p>
            <a:r>
              <a:rPr lang="en-US" dirty="0" smtClean="0"/>
              <a:t>The </a:t>
            </a:r>
            <a:r>
              <a:rPr lang="en-US" b="1" dirty="0"/>
              <a:t>dependent</a:t>
            </a:r>
            <a:r>
              <a:rPr lang="en-US" dirty="0"/>
              <a:t> (ordinal) variable is “Research and Innovation Policy Effectiveness” (RIPE) which </a:t>
            </a:r>
            <a:r>
              <a:rPr lang="en-US" dirty="0" smtClean="0"/>
              <a:t>is a </a:t>
            </a:r>
            <a:r>
              <a:rPr lang="en-US" dirty="0"/>
              <a:t>measure of the extent (1-10) to which R&amp;I policy supports technological innovations that fosters the creation and introduction of new products and enhanced productivity</a:t>
            </a:r>
          </a:p>
        </p:txBody>
      </p:sp>
    </p:spTree>
    <p:extLst>
      <p:ext uri="{BB962C8B-B14F-4D97-AF65-F5344CB8AC3E}">
        <p14:creationId xmlns:p14="http://schemas.microsoft.com/office/powerpoint/2010/main" val="425286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94376" cy="1600200"/>
          </a:xfrm>
        </p:spPr>
        <p:txBody>
          <a:bodyPr>
            <a:normAutofit/>
          </a:bodyPr>
          <a:lstStyle/>
          <a:p>
            <a:r>
              <a:rPr lang="nl-NL" dirty="0" smtClean="0"/>
              <a:t>The </a:t>
            </a:r>
            <a:r>
              <a:rPr lang="nl-NL" dirty="0" err="1" smtClean="0"/>
              <a:t>explanatory</a:t>
            </a:r>
            <a:r>
              <a:rPr lang="nl-NL" dirty="0" smtClean="0"/>
              <a:t> variables</a:t>
            </a:r>
            <a:endParaRPr lang="en-US" dirty="0"/>
          </a:p>
        </p:txBody>
      </p:sp>
      <p:sp>
        <p:nvSpPr>
          <p:cNvPr id="3" name="Content Placeholder 2"/>
          <p:cNvSpPr>
            <a:spLocks noGrp="1"/>
          </p:cNvSpPr>
          <p:nvPr>
            <p:ph idx="1"/>
          </p:nvPr>
        </p:nvSpPr>
        <p:spPr>
          <a:xfrm>
            <a:off x="755576" y="1052736"/>
            <a:ext cx="7543800" cy="3886200"/>
          </a:xfrm>
        </p:spPr>
        <p:txBody>
          <a:bodyPr>
            <a:normAutofit/>
          </a:bodyPr>
          <a:lstStyle/>
          <a:p>
            <a:r>
              <a:rPr lang="en-US" b="1" dirty="0" smtClean="0"/>
              <a:t>Inclusion </a:t>
            </a:r>
            <a:r>
              <a:rPr lang="en-US" b="1" dirty="0"/>
              <a:t>of Sectorial Line Ministries </a:t>
            </a:r>
            <a:r>
              <a:rPr lang="en-US" dirty="0"/>
              <a:t>(ISLM) is a measure of the extent (1-10) to which </a:t>
            </a:r>
            <a:r>
              <a:rPr lang="en-US" dirty="0" smtClean="0"/>
              <a:t>capable sectoral/line </a:t>
            </a:r>
            <a:r>
              <a:rPr lang="en-US" dirty="0"/>
              <a:t>ministries </a:t>
            </a:r>
            <a:r>
              <a:rPr lang="en-US" dirty="0" smtClean="0"/>
              <a:t>are involved </a:t>
            </a:r>
            <a:r>
              <a:rPr lang="en-US" dirty="0"/>
              <a:t>in the government office/prime minister’s office (GO/PMO) in the preparation of policy </a:t>
            </a:r>
            <a:r>
              <a:rPr lang="en-US" dirty="0" smtClean="0"/>
              <a:t>proposals, as reflected by the score for: </a:t>
            </a:r>
          </a:p>
          <a:p>
            <a:r>
              <a:rPr lang="en-US" dirty="0" smtClean="0"/>
              <a:t>“</a:t>
            </a:r>
            <a:r>
              <a:rPr lang="en-US" i="1" dirty="0"/>
              <a:t>Inter-related capacities for coordination in the GO/PMO and line ministries at policy proposal level</a:t>
            </a:r>
            <a:r>
              <a:rPr lang="en-US" dirty="0"/>
              <a:t>” </a:t>
            </a:r>
            <a:endParaRPr lang="en-US" dirty="0" smtClean="0"/>
          </a:p>
          <a:p>
            <a:endParaRPr lang="en-US" dirty="0"/>
          </a:p>
        </p:txBody>
      </p:sp>
    </p:spTree>
    <p:extLst>
      <p:ext uri="{BB962C8B-B14F-4D97-AF65-F5344CB8AC3E}">
        <p14:creationId xmlns:p14="http://schemas.microsoft.com/office/powerpoint/2010/main" val="2314312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Hypotheses</a:t>
            </a:r>
            <a:endParaRPr lang="en-US" dirty="0"/>
          </a:p>
        </p:txBody>
      </p:sp>
      <p:sp>
        <p:nvSpPr>
          <p:cNvPr id="3" name="Content Placeholder 2"/>
          <p:cNvSpPr>
            <a:spLocks noGrp="1"/>
          </p:cNvSpPr>
          <p:nvPr>
            <p:ph idx="1"/>
          </p:nvPr>
        </p:nvSpPr>
        <p:spPr>
          <a:xfrm>
            <a:off x="683568" y="692696"/>
            <a:ext cx="7543800" cy="4320480"/>
          </a:xfrm>
        </p:spPr>
        <p:txBody>
          <a:bodyPr>
            <a:noAutofit/>
          </a:bodyPr>
          <a:lstStyle/>
          <a:p>
            <a:pPr marL="0" indent="0">
              <a:buNone/>
            </a:pPr>
            <a:endParaRPr lang="en-US" sz="2100" dirty="0" smtClean="0"/>
          </a:p>
          <a:p>
            <a:r>
              <a:rPr lang="en-US" sz="2100" dirty="0" smtClean="0"/>
              <a:t>H2</a:t>
            </a:r>
            <a:r>
              <a:rPr lang="en-US" sz="2100" dirty="0"/>
              <a:t>: The more the informal coordination effectively complements formal mechanisms of inter-ministerial coordination between layers of government, the more likely a research and innovation policy that effectively supports innovations is designed</a:t>
            </a:r>
            <a:r>
              <a:rPr lang="en-US" sz="2100" dirty="0" smtClean="0"/>
              <a:t>.</a:t>
            </a:r>
          </a:p>
          <a:p>
            <a:r>
              <a:rPr lang="en-US" sz="2100" dirty="0">
                <a:solidFill>
                  <a:srgbClr val="001B50"/>
                </a:solidFill>
              </a:rPr>
              <a:t>H3: The more coherent the policy communication between layers of government is, the more likely a research and innovation policy that effectively supports innovations is designed</a:t>
            </a:r>
            <a:r>
              <a:rPr lang="en-US" sz="2100" dirty="0" smtClean="0">
                <a:solidFill>
                  <a:srgbClr val="001B50"/>
                </a:solidFill>
              </a:rPr>
              <a:t>.</a:t>
            </a:r>
          </a:p>
          <a:p>
            <a:r>
              <a:rPr lang="en-US" sz="2100" dirty="0">
                <a:solidFill>
                  <a:schemeClr val="tx1"/>
                </a:solidFill>
              </a:rPr>
              <a:t>H4: The more the governments systematically assess the potential sustainability impacts of existing and prepared legal acts,  the more likely a research and innovation policy that effectively supports innovations is </a:t>
            </a:r>
            <a:r>
              <a:rPr lang="en-US" sz="2100" dirty="0" smtClean="0">
                <a:solidFill>
                  <a:schemeClr val="tx1"/>
                </a:solidFill>
              </a:rPr>
              <a:t>designed</a:t>
            </a:r>
          </a:p>
          <a:p>
            <a:r>
              <a:rPr lang="en-US" sz="2100" dirty="0" smtClean="0">
                <a:solidFill>
                  <a:schemeClr val="tx1"/>
                </a:solidFill>
              </a:rPr>
              <a:t>…</a:t>
            </a:r>
            <a:endParaRPr lang="en-US" sz="2100" dirty="0">
              <a:solidFill>
                <a:schemeClr val="tx1"/>
              </a:solidFill>
            </a:endParaRPr>
          </a:p>
        </p:txBody>
      </p:sp>
    </p:spTree>
    <p:extLst>
      <p:ext uri="{BB962C8B-B14F-4D97-AF65-F5344CB8AC3E}">
        <p14:creationId xmlns:p14="http://schemas.microsoft.com/office/powerpoint/2010/main" val="716274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73" y="692696"/>
            <a:ext cx="8072388" cy="44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73" y="5246371"/>
            <a:ext cx="8072388" cy="59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57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5" y="4501903"/>
            <a:ext cx="6781800" cy="1600200"/>
          </a:xfrm>
        </p:spPr>
        <p:txBody>
          <a:bodyPr>
            <a:noAutofit/>
          </a:bodyPr>
          <a:lstStyle/>
          <a:p>
            <a:r>
              <a:rPr lang="en-US" sz="4000" dirty="0"/>
              <a:t>Method II: Fuzzy-Set Qualitative Comparative Analysis (fs/QCA</a:t>
            </a:r>
            <a:r>
              <a:rPr lang="en-US" sz="4000" dirty="0" smtClean="0"/>
              <a:t>)</a:t>
            </a:r>
            <a:endParaRPr lang="en-US"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52999"/>
            <a:ext cx="3290480" cy="218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09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958850"/>
            <a:ext cx="84486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048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8238104" cy="527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35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5753"/>
            <a:ext cx="8194985" cy="554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364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solidFill>
                  <a:srgbClr val="258987"/>
                </a:solidFill>
              </a:rPr>
              <a:t>Solution patterns </a:t>
            </a:r>
            <a:endParaRPr lang="en-US" dirty="0">
              <a:solidFill>
                <a:srgbClr val="258987"/>
              </a:solidFill>
            </a:endParaRPr>
          </a:p>
        </p:txBody>
      </p:sp>
      <p:sp>
        <p:nvSpPr>
          <p:cNvPr id="5" name="Content Placeholder 4"/>
          <p:cNvSpPr>
            <a:spLocks noGrp="1"/>
          </p:cNvSpPr>
          <p:nvPr>
            <p:ph idx="1"/>
          </p:nvPr>
        </p:nvSpPr>
        <p:spPr>
          <a:xfrm>
            <a:off x="683568" y="1412776"/>
            <a:ext cx="7543800" cy="3886200"/>
          </a:xfrm>
        </p:spPr>
        <p:txBody>
          <a:bodyPr>
            <a:normAutofit/>
          </a:bodyPr>
          <a:lstStyle/>
          <a:p>
            <a:r>
              <a:rPr lang="en-GB" sz="2200" dirty="0"/>
              <a:t>For effective R&amp;I policy outcome, configurational solution patterns are: </a:t>
            </a:r>
            <a:endParaRPr lang="en-US" sz="2200" dirty="0"/>
          </a:p>
          <a:p>
            <a:pPr marL="0" indent="0">
              <a:buNone/>
            </a:pPr>
            <a:endParaRPr lang="en-US" sz="2200" dirty="0"/>
          </a:p>
          <a:p>
            <a:pPr marL="0" indent="0" algn="ctr">
              <a:buNone/>
            </a:pPr>
            <a:r>
              <a:rPr lang="en-GB" sz="2200" b="1" dirty="0"/>
              <a:t>Parliamentary Committee’ Resources AND Societal Consultation AND Informal Inter-ministerial coordination </a:t>
            </a:r>
            <a:r>
              <a:rPr lang="en-GB" sz="2200" b="1" dirty="0" smtClean="0"/>
              <a:t>AND </a:t>
            </a:r>
            <a:r>
              <a:rPr lang="en-GB" sz="2200" dirty="0" smtClean="0"/>
              <a:t>(</a:t>
            </a:r>
            <a:r>
              <a:rPr lang="en-GB" sz="2200" dirty="0"/>
              <a:t>RIASC </a:t>
            </a:r>
            <a:r>
              <a:rPr lang="en-GB" sz="2200" b="1" dirty="0"/>
              <a:t>OR</a:t>
            </a:r>
            <a:r>
              <a:rPr lang="en-GB" sz="2200" dirty="0"/>
              <a:t> MCRIPP)</a:t>
            </a:r>
            <a:endParaRPr lang="en-US" sz="2200" dirty="0"/>
          </a:p>
          <a:p>
            <a:pPr marL="0" indent="0" algn="ctr">
              <a:buNone/>
            </a:pPr>
            <a:r>
              <a:rPr lang="en-GB" sz="2200" dirty="0"/>
              <a:t>(Consistency: 0.91, Coverage 0.76, </a:t>
            </a:r>
            <a:r>
              <a:rPr lang="en-GB" sz="2200" i="1" dirty="0"/>
              <a:t>10 Strong Cases</a:t>
            </a:r>
            <a:r>
              <a:rPr lang="en-GB" sz="2200" dirty="0"/>
              <a:t>)</a:t>
            </a:r>
            <a:endParaRPr lang="en-US" sz="2200" dirty="0"/>
          </a:p>
          <a:p>
            <a:pPr marL="0" indent="0">
              <a:buNone/>
            </a:pPr>
            <a:endParaRPr lang="en-US" sz="2200" dirty="0" smtClean="0"/>
          </a:p>
        </p:txBody>
      </p:sp>
    </p:spTree>
    <p:extLst>
      <p:ext uri="{BB962C8B-B14F-4D97-AF65-F5344CB8AC3E}">
        <p14:creationId xmlns:p14="http://schemas.microsoft.com/office/powerpoint/2010/main" val="2751392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dirty="0" smtClean="0"/>
              <a:t>The </a:t>
            </a:r>
            <a:r>
              <a:rPr lang="nl-NL" sz="4400" dirty="0" err="1" smtClean="0"/>
              <a:t>influence</a:t>
            </a:r>
            <a:r>
              <a:rPr lang="nl-NL" sz="4400" dirty="0" smtClean="0"/>
              <a:t> of </a:t>
            </a:r>
            <a:r>
              <a:rPr lang="nl-NL" sz="4400" dirty="0" err="1" smtClean="0"/>
              <a:t>distal</a:t>
            </a:r>
            <a:r>
              <a:rPr lang="nl-NL" sz="4400" dirty="0" smtClean="0"/>
              <a:t> variables</a:t>
            </a:r>
            <a:endParaRPr lang="en-US" sz="4400" dirty="0"/>
          </a:p>
        </p:txBody>
      </p:sp>
      <p:sp>
        <p:nvSpPr>
          <p:cNvPr id="3" name="Content Placeholder 2"/>
          <p:cNvSpPr>
            <a:spLocks noGrp="1"/>
          </p:cNvSpPr>
          <p:nvPr>
            <p:ph idx="1"/>
          </p:nvPr>
        </p:nvSpPr>
        <p:spPr/>
        <p:txBody>
          <a:bodyPr>
            <a:noAutofit/>
          </a:bodyPr>
          <a:lstStyle/>
          <a:p>
            <a:r>
              <a:rPr lang="en-US" sz="1600" dirty="0" smtClean="0"/>
              <a:t>For </a:t>
            </a:r>
            <a:r>
              <a:rPr lang="en-US" sz="1600" dirty="0"/>
              <a:t>six World Governance Indicators representing distal variables (</a:t>
            </a:r>
            <a:r>
              <a:rPr lang="en-US" sz="1600" dirty="0">
                <a:solidFill>
                  <a:srgbClr val="001B50"/>
                </a:solidFill>
              </a:rPr>
              <a:t>Rule of Law, Control of Corruption, Political Stability and Absence of Violence, Regulatory Quality, Voice and Accountability, and Government Effectiveness</a:t>
            </a:r>
            <a:r>
              <a:rPr lang="en-US" sz="1600" dirty="0"/>
              <a:t>) we investigated the correlations with proximate variables and indices of proximate </a:t>
            </a:r>
            <a:r>
              <a:rPr lang="en-US" sz="1600" dirty="0" smtClean="0"/>
              <a:t>governance.</a:t>
            </a:r>
          </a:p>
          <a:p>
            <a:r>
              <a:rPr lang="en-US" sz="1600" dirty="0" smtClean="0">
                <a:solidFill>
                  <a:srgbClr val="001B50"/>
                </a:solidFill>
              </a:rPr>
              <a:t>Of </a:t>
            </a:r>
            <a:r>
              <a:rPr lang="en-US" sz="1600" dirty="0">
                <a:solidFill>
                  <a:srgbClr val="001B50"/>
                </a:solidFill>
              </a:rPr>
              <a:t>the variables, </a:t>
            </a:r>
            <a:r>
              <a:rPr lang="en-US" sz="1600" b="1" dirty="0">
                <a:solidFill>
                  <a:srgbClr val="001B50"/>
                </a:solidFill>
              </a:rPr>
              <a:t>Control of Corruption and Regulatory Quality are the ones that are most strongly correlated with proximate governance</a:t>
            </a:r>
            <a:r>
              <a:rPr lang="en-US" sz="1600" dirty="0">
                <a:solidFill>
                  <a:srgbClr val="001B50"/>
                </a:solidFill>
              </a:rPr>
              <a:t>. The influence of Regulatory Quality is as expected. The strong correlation of Control of Corruption is </a:t>
            </a:r>
            <a:r>
              <a:rPr lang="en-US" sz="1600" dirty="0" smtClean="0">
                <a:solidFill>
                  <a:srgbClr val="001B50"/>
                </a:solidFill>
              </a:rPr>
              <a:t>striking.</a:t>
            </a:r>
          </a:p>
          <a:p>
            <a:r>
              <a:rPr lang="en-US" sz="1600" dirty="0" smtClean="0"/>
              <a:t>Of the proximate governance variables, Societal </a:t>
            </a:r>
            <a:r>
              <a:rPr lang="en-US" sz="1600" dirty="0"/>
              <a:t>Consultation is </a:t>
            </a:r>
            <a:r>
              <a:rPr lang="en-US" sz="1600" dirty="0" smtClean="0"/>
              <a:t>the most strongly correlated with </a:t>
            </a:r>
            <a:r>
              <a:rPr lang="en-US" sz="1600" dirty="0"/>
              <a:t>the distal variables </a:t>
            </a:r>
            <a:r>
              <a:rPr lang="en-US" sz="1600" dirty="0" smtClean="0">
                <a:solidFill>
                  <a:schemeClr val="bg1">
                    <a:lumMod val="50000"/>
                  </a:schemeClr>
                </a:solidFill>
              </a:rPr>
              <a:t>from the Democracy </a:t>
            </a:r>
            <a:r>
              <a:rPr lang="en-US" sz="1600" dirty="0">
                <a:solidFill>
                  <a:schemeClr val="bg1">
                    <a:lumMod val="50000"/>
                  </a:schemeClr>
                </a:solidFill>
              </a:rPr>
              <a:t>Barometer and World Governance Indicators of the World </a:t>
            </a:r>
            <a:r>
              <a:rPr lang="en-US" sz="1600" dirty="0" smtClean="0">
                <a:solidFill>
                  <a:schemeClr val="bg1">
                    <a:lumMod val="50000"/>
                  </a:schemeClr>
                </a:solidFill>
              </a:rPr>
              <a:t>Bank</a:t>
            </a:r>
            <a:r>
              <a:rPr lang="en-US" sz="1600" dirty="0" smtClean="0"/>
              <a:t>. </a:t>
            </a:r>
            <a:r>
              <a:rPr lang="en-US" sz="1600" b="1" dirty="0"/>
              <a:t>This suggests that the influence of distal variables is through Societal Consultation or works in combination with the degree of Societal Consultation</a:t>
            </a:r>
            <a:r>
              <a:rPr lang="en-US" sz="1600" dirty="0"/>
              <a:t>. </a:t>
            </a:r>
            <a:r>
              <a:rPr lang="en-US" sz="1600" dirty="0" smtClean="0">
                <a:solidFill>
                  <a:schemeClr val="bg1">
                    <a:lumMod val="50000"/>
                  </a:schemeClr>
                </a:solidFill>
              </a:rPr>
              <a:t>Further analysis is required to determine this.</a:t>
            </a:r>
            <a:endParaRPr lang="en-US" sz="1600" dirty="0">
              <a:solidFill>
                <a:schemeClr val="bg1">
                  <a:lumMod val="50000"/>
                </a:schemeClr>
              </a:solidFill>
            </a:endParaRPr>
          </a:p>
        </p:txBody>
      </p:sp>
    </p:spTree>
    <p:extLst>
      <p:ext uri="{BB962C8B-B14F-4D97-AF65-F5344CB8AC3E}">
        <p14:creationId xmlns:p14="http://schemas.microsoft.com/office/powerpoint/2010/main" val="6769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accent2">
                    <a:lumMod val="75000"/>
                  </a:schemeClr>
                </a:solidFill>
              </a:rPr>
              <a:t>Theories as a set of concepts and postulate</a:t>
            </a:r>
            <a:endParaRPr lang="en-AU" dirty="0">
              <a:solidFill>
                <a:schemeClr val="accent2">
                  <a:lumMod val="75000"/>
                </a:schemeClr>
              </a:solidFill>
            </a:endParaRPr>
          </a:p>
        </p:txBody>
      </p:sp>
      <p:sp>
        <p:nvSpPr>
          <p:cNvPr id="3" name="Content Placeholder 2"/>
          <p:cNvSpPr>
            <a:spLocks noGrp="1"/>
          </p:cNvSpPr>
          <p:nvPr>
            <p:ph idx="1"/>
          </p:nvPr>
        </p:nvSpPr>
        <p:spPr>
          <a:xfrm>
            <a:off x="467544" y="1772816"/>
            <a:ext cx="7543800" cy="4039344"/>
          </a:xfrm>
        </p:spPr>
        <p:txBody>
          <a:bodyPr>
            <a:normAutofit fontScale="55000" lnSpcReduction="20000"/>
          </a:bodyPr>
          <a:lstStyle/>
          <a:p>
            <a:pPr marL="0" indent="0">
              <a:buNone/>
            </a:pPr>
            <a:r>
              <a:rPr lang="en-AU" sz="3600" dirty="0" smtClean="0">
                <a:solidFill>
                  <a:srgbClr val="C00000"/>
                </a:solidFill>
              </a:rPr>
              <a:t>Most theories are </a:t>
            </a:r>
            <a:r>
              <a:rPr lang="en-AU" sz="3600" b="1" dirty="0" smtClean="0">
                <a:solidFill>
                  <a:srgbClr val="C00000"/>
                </a:solidFill>
              </a:rPr>
              <a:t>little more than a set </a:t>
            </a:r>
            <a:r>
              <a:rPr lang="en-AU" sz="3600" b="1" dirty="0">
                <a:solidFill>
                  <a:srgbClr val="C00000"/>
                </a:solidFill>
              </a:rPr>
              <a:t> </a:t>
            </a:r>
            <a:r>
              <a:rPr lang="en-AU" sz="3600" b="1" dirty="0" smtClean="0">
                <a:solidFill>
                  <a:srgbClr val="C00000"/>
                </a:solidFill>
              </a:rPr>
              <a:t>of concepts and a postulate</a:t>
            </a:r>
            <a:r>
              <a:rPr lang="en-AU" sz="3600" dirty="0" smtClean="0">
                <a:solidFill>
                  <a:srgbClr val="C00000"/>
                </a:solidFill>
              </a:rPr>
              <a:t>)</a:t>
            </a:r>
          </a:p>
          <a:p>
            <a:pPr>
              <a:buFont typeface="Wingdings" panose="05000000000000000000" pitchFamily="2" charset="2"/>
              <a:buChar char="§"/>
            </a:pPr>
            <a:r>
              <a:rPr lang="en-AU" sz="3300" b="1" dirty="0" smtClean="0"/>
              <a:t>Resource-based </a:t>
            </a:r>
            <a:r>
              <a:rPr lang="en-AU" sz="3300" b="1" dirty="0"/>
              <a:t>view of the </a:t>
            </a:r>
            <a:r>
              <a:rPr lang="en-AU" sz="3300" b="1" dirty="0" smtClean="0"/>
              <a:t>firm</a:t>
            </a:r>
            <a:r>
              <a:rPr lang="en-AU" sz="3300" dirty="0" smtClean="0"/>
              <a:t>: companies performance depends critically on their resources (brand </a:t>
            </a:r>
            <a:r>
              <a:rPr lang="en-AU" sz="3300" dirty="0"/>
              <a:t>names, in-house knowledge of technology</a:t>
            </a:r>
            <a:r>
              <a:rPr lang="en-AU" sz="3300" dirty="0" smtClean="0"/>
              <a:t>, employment </a:t>
            </a:r>
            <a:r>
              <a:rPr lang="en-AU" sz="3300" dirty="0"/>
              <a:t>of skilled personnel, trade contacts, machinery, efficient procedures, </a:t>
            </a:r>
            <a:r>
              <a:rPr lang="en-AU" sz="3300" dirty="0" smtClean="0"/>
              <a:t>capital) and firms are well-advised to base their strategy </a:t>
            </a:r>
            <a:r>
              <a:rPr lang="en-AU" sz="3300" dirty="0"/>
              <a:t>on those (</a:t>
            </a:r>
            <a:r>
              <a:rPr lang="en-AU" sz="3300" dirty="0" err="1" smtClean="0"/>
              <a:t>Wernerfelt</a:t>
            </a:r>
            <a:r>
              <a:rPr lang="en-AU" sz="3300" dirty="0" smtClean="0"/>
              <a:t>, 1984)</a:t>
            </a:r>
            <a:endParaRPr lang="en-AU" sz="3300" dirty="0"/>
          </a:p>
          <a:p>
            <a:pPr>
              <a:buFont typeface="Wingdings" panose="05000000000000000000" pitchFamily="2" charset="2"/>
              <a:buChar char="§"/>
            </a:pPr>
            <a:r>
              <a:rPr lang="en-AU" sz="3500" dirty="0" smtClean="0">
                <a:solidFill>
                  <a:srgbClr val="001B50"/>
                </a:solidFill>
              </a:rPr>
              <a:t>New </a:t>
            </a:r>
            <a:r>
              <a:rPr lang="en-AU" sz="3500" dirty="0">
                <a:solidFill>
                  <a:srgbClr val="001B50"/>
                </a:solidFill>
              </a:rPr>
              <a:t>postulate: “Core capabilities turning into rigidities”</a:t>
            </a:r>
          </a:p>
          <a:p>
            <a:pPr>
              <a:buFont typeface="Wingdings" panose="05000000000000000000" pitchFamily="2" charset="2"/>
              <a:buChar char="§"/>
            </a:pPr>
            <a:r>
              <a:rPr lang="en-AU" sz="3300" b="1" dirty="0" smtClean="0">
                <a:solidFill>
                  <a:srgbClr val="001B50"/>
                </a:solidFill>
              </a:rPr>
              <a:t>National system of </a:t>
            </a:r>
            <a:r>
              <a:rPr lang="en-AU" sz="3300" b="1" dirty="0">
                <a:solidFill>
                  <a:srgbClr val="001B50"/>
                </a:solidFill>
              </a:rPr>
              <a:t>innovation</a:t>
            </a:r>
            <a:r>
              <a:rPr lang="en-AU" sz="3300" dirty="0">
                <a:solidFill>
                  <a:srgbClr val="001B50"/>
                </a:solidFill>
              </a:rPr>
              <a:t>: The concept of national innovation systems rests on the premise </a:t>
            </a:r>
            <a:r>
              <a:rPr lang="en-AU" sz="3300" dirty="0" smtClean="0">
                <a:solidFill>
                  <a:srgbClr val="001B50"/>
                </a:solidFill>
              </a:rPr>
              <a:t>that understanding </a:t>
            </a:r>
            <a:r>
              <a:rPr lang="en-AU" sz="3300" dirty="0">
                <a:solidFill>
                  <a:srgbClr val="001B50"/>
                </a:solidFill>
              </a:rPr>
              <a:t>the linkages among the actors involved in innovation is key </a:t>
            </a:r>
            <a:r>
              <a:rPr lang="en-AU" sz="3300" dirty="0" smtClean="0">
                <a:solidFill>
                  <a:srgbClr val="001B50"/>
                </a:solidFill>
              </a:rPr>
              <a:t>to improving </a:t>
            </a:r>
            <a:r>
              <a:rPr lang="en-AU" sz="3300" dirty="0">
                <a:solidFill>
                  <a:srgbClr val="001B50"/>
                </a:solidFill>
              </a:rPr>
              <a:t>technology performance. Innovation and technical progress are </a:t>
            </a:r>
            <a:r>
              <a:rPr lang="en-AU" sz="3300" dirty="0" smtClean="0">
                <a:solidFill>
                  <a:srgbClr val="001B50"/>
                </a:solidFill>
              </a:rPr>
              <a:t>the result </a:t>
            </a:r>
            <a:r>
              <a:rPr lang="en-AU" sz="3300" dirty="0">
                <a:solidFill>
                  <a:srgbClr val="001B50"/>
                </a:solidFill>
              </a:rPr>
              <a:t>of a complex set of relationships among actors producing, </a:t>
            </a:r>
            <a:r>
              <a:rPr lang="en-AU" sz="3300" dirty="0" smtClean="0">
                <a:solidFill>
                  <a:srgbClr val="001B50"/>
                </a:solidFill>
              </a:rPr>
              <a:t>distributing and </a:t>
            </a:r>
            <a:r>
              <a:rPr lang="en-AU" sz="3300" dirty="0">
                <a:solidFill>
                  <a:srgbClr val="001B50"/>
                </a:solidFill>
              </a:rPr>
              <a:t>applying various kinds of knowledge. The innovative performance of </a:t>
            </a:r>
            <a:r>
              <a:rPr lang="en-AU" sz="3300" dirty="0" smtClean="0">
                <a:solidFill>
                  <a:srgbClr val="001B50"/>
                </a:solidFill>
              </a:rPr>
              <a:t>a country </a:t>
            </a:r>
            <a:r>
              <a:rPr lang="en-AU" sz="3300" dirty="0">
                <a:solidFill>
                  <a:srgbClr val="001B50"/>
                </a:solidFill>
              </a:rPr>
              <a:t>depends to a large extent on how these actors relate to each other </a:t>
            </a:r>
            <a:r>
              <a:rPr lang="en-AU" sz="3300" dirty="0" smtClean="0">
                <a:solidFill>
                  <a:srgbClr val="001B50"/>
                </a:solidFill>
              </a:rPr>
              <a:t>as elements </a:t>
            </a:r>
            <a:r>
              <a:rPr lang="en-AU" sz="3300" dirty="0">
                <a:solidFill>
                  <a:srgbClr val="001B50"/>
                </a:solidFill>
              </a:rPr>
              <a:t>of a collective system of knowledge creation and use as well as </a:t>
            </a:r>
            <a:r>
              <a:rPr lang="en-AU" sz="3300" dirty="0" smtClean="0">
                <a:solidFill>
                  <a:srgbClr val="001B50"/>
                </a:solidFill>
              </a:rPr>
              <a:t>the technologies </a:t>
            </a:r>
            <a:r>
              <a:rPr lang="en-AU" sz="3300" dirty="0">
                <a:solidFill>
                  <a:srgbClr val="001B50"/>
                </a:solidFill>
              </a:rPr>
              <a:t>they </a:t>
            </a:r>
            <a:r>
              <a:rPr lang="en-AU" sz="3300" dirty="0" smtClean="0">
                <a:solidFill>
                  <a:srgbClr val="001B50"/>
                </a:solidFill>
              </a:rPr>
              <a:t>use (OECD, 1997). </a:t>
            </a:r>
          </a:p>
          <a:p>
            <a:endParaRPr lang="en-AU" sz="2900" dirty="0"/>
          </a:p>
        </p:txBody>
      </p:sp>
    </p:spTree>
    <p:extLst>
      <p:ext uri="{BB962C8B-B14F-4D97-AF65-F5344CB8AC3E}">
        <p14:creationId xmlns:p14="http://schemas.microsoft.com/office/powerpoint/2010/main" val="4069836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258987"/>
                </a:solidFill>
              </a:rPr>
              <a:t>Some pointers for analysis</a:t>
            </a:r>
            <a:endParaRPr lang="en-US" sz="4800" dirty="0">
              <a:solidFill>
                <a:srgbClr val="258987"/>
              </a:solidFill>
            </a:endParaRPr>
          </a:p>
        </p:txBody>
      </p:sp>
      <p:sp>
        <p:nvSpPr>
          <p:cNvPr id="4" name="Content Placeholder 3"/>
          <p:cNvSpPr>
            <a:spLocks noGrp="1"/>
          </p:cNvSpPr>
          <p:nvPr>
            <p:ph idx="1"/>
          </p:nvPr>
        </p:nvSpPr>
        <p:spPr>
          <a:xfrm>
            <a:off x="539552" y="1628800"/>
            <a:ext cx="7543800" cy="3600400"/>
          </a:xfrm>
        </p:spPr>
        <p:txBody>
          <a:bodyPr>
            <a:normAutofit/>
          </a:bodyPr>
          <a:lstStyle/>
          <a:p>
            <a:r>
              <a:rPr lang="en-US" sz="2300" dirty="0" smtClean="0"/>
              <a:t>Look at what different literatures say about a topic </a:t>
            </a:r>
            <a:r>
              <a:rPr lang="en-US" sz="2300" dirty="0" smtClean="0">
                <a:solidFill>
                  <a:schemeClr val="bg1">
                    <a:lumMod val="50000"/>
                  </a:schemeClr>
                </a:solidFill>
              </a:rPr>
              <a:t>(this helps to make your analysis better informed and helps to interpret your results better)</a:t>
            </a:r>
          </a:p>
          <a:p>
            <a:r>
              <a:rPr lang="en-US" sz="2300" dirty="0" smtClean="0">
                <a:solidFill>
                  <a:srgbClr val="258987"/>
                </a:solidFill>
              </a:rPr>
              <a:t>Principles for mechanism-based explanations:</a:t>
            </a:r>
          </a:p>
          <a:p>
            <a:pPr lvl="1">
              <a:buFont typeface="Wingdings" panose="05000000000000000000" pitchFamily="2" charset="2"/>
              <a:buChar char="Ø"/>
            </a:pPr>
            <a:r>
              <a:rPr lang="en-US" sz="2000" dirty="0" smtClean="0">
                <a:solidFill>
                  <a:schemeClr val="accent4">
                    <a:lumMod val="50000"/>
                  </a:schemeClr>
                </a:solidFill>
              </a:rPr>
              <a:t>Open the black box</a:t>
            </a:r>
          </a:p>
          <a:p>
            <a:pPr lvl="1">
              <a:buFont typeface="Wingdings" panose="05000000000000000000" pitchFamily="2" charset="2"/>
              <a:buChar char="Ø"/>
            </a:pPr>
            <a:r>
              <a:rPr lang="en-AU" sz="2000" dirty="0" smtClean="0">
                <a:solidFill>
                  <a:schemeClr val="accent4">
                    <a:lumMod val="50000"/>
                  </a:schemeClr>
                </a:solidFill>
              </a:rPr>
              <a:t>Do </a:t>
            </a:r>
            <a:r>
              <a:rPr lang="en-AU" sz="2000" dirty="0">
                <a:solidFill>
                  <a:schemeClr val="accent4">
                    <a:lumMod val="50000"/>
                  </a:schemeClr>
                </a:solidFill>
              </a:rPr>
              <a:t>not seek for universal laws but aim at explanations specifically tailored for a limited range of phenomena).</a:t>
            </a:r>
          </a:p>
          <a:p>
            <a:pPr lvl="1">
              <a:buFont typeface="Wingdings" panose="05000000000000000000" pitchFamily="2" charset="2"/>
              <a:buChar char="Ø"/>
            </a:pPr>
            <a:r>
              <a:rPr lang="en-AU" sz="2000" dirty="0" smtClean="0">
                <a:solidFill>
                  <a:schemeClr val="accent4">
                    <a:lumMod val="50000"/>
                  </a:schemeClr>
                </a:solidFill>
              </a:rPr>
              <a:t>Take into account that it is actors </a:t>
            </a:r>
            <a:r>
              <a:rPr lang="en-AU" sz="2000" dirty="0">
                <a:solidFill>
                  <a:schemeClr val="accent4">
                    <a:lumMod val="50000"/>
                  </a:schemeClr>
                </a:solidFill>
              </a:rPr>
              <a:t>and not variables </a:t>
            </a:r>
            <a:r>
              <a:rPr lang="en-AU" sz="2000" dirty="0" smtClean="0">
                <a:solidFill>
                  <a:schemeClr val="accent4">
                    <a:lumMod val="50000"/>
                  </a:schemeClr>
                </a:solidFill>
              </a:rPr>
              <a:t>who do </a:t>
            </a:r>
            <a:r>
              <a:rPr lang="en-AU" sz="2000" dirty="0">
                <a:solidFill>
                  <a:schemeClr val="accent4">
                    <a:lumMod val="50000"/>
                  </a:schemeClr>
                </a:solidFill>
              </a:rPr>
              <a:t>the </a:t>
            </a:r>
            <a:r>
              <a:rPr lang="en-AU" sz="2000" dirty="0" smtClean="0">
                <a:solidFill>
                  <a:schemeClr val="accent4">
                    <a:lumMod val="50000"/>
                  </a:schemeClr>
                </a:solidFill>
              </a:rPr>
              <a:t>acting. </a:t>
            </a:r>
            <a:r>
              <a:rPr lang="en-AU" sz="2000" dirty="0" err="1" smtClean="0">
                <a:solidFill>
                  <a:schemeClr val="accent4">
                    <a:lumMod val="50000"/>
                  </a:schemeClr>
                </a:solidFill>
              </a:rPr>
              <a:t>Hedstrom</a:t>
            </a:r>
            <a:r>
              <a:rPr lang="en-AU" sz="2000" dirty="0" smtClean="0">
                <a:solidFill>
                  <a:schemeClr val="accent4">
                    <a:lumMod val="50000"/>
                  </a:schemeClr>
                </a:solidFill>
              </a:rPr>
              <a:t> </a:t>
            </a:r>
            <a:r>
              <a:rPr lang="en-AU" sz="2000" dirty="0">
                <a:solidFill>
                  <a:schemeClr val="accent4">
                    <a:lumMod val="50000"/>
                  </a:schemeClr>
                </a:solidFill>
              </a:rPr>
              <a:t>&amp; </a:t>
            </a:r>
            <a:r>
              <a:rPr lang="en-AU" sz="2000" dirty="0" err="1">
                <a:solidFill>
                  <a:schemeClr val="accent4">
                    <a:lumMod val="50000"/>
                  </a:schemeClr>
                </a:solidFill>
              </a:rPr>
              <a:t>Swedberg</a:t>
            </a:r>
            <a:r>
              <a:rPr lang="en-AU" sz="2000" dirty="0">
                <a:solidFill>
                  <a:schemeClr val="accent4">
                    <a:lumMod val="50000"/>
                  </a:schemeClr>
                </a:solidFill>
              </a:rPr>
              <a:t>, p. 298-299</a:t>
            </a:r>
          </a:p>
          <a:p>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25144"/>
            <a:ext cx="7213848" cy="1600200"/>
          </a:xfrm>
        </p:spPr>
        <p:txBody>
          <a:bodyPr>
            <a:normAutofit/>
          </a:bodyPr>
          <a:lstStyle/>
          <a:p>
            <a:r>
              <a:rPr lang="nl-NL" dirty="0" smtClean="0">
                <a:solidFill>
                  <a:srgbClr val="258987"/>
                </a:solidFill>
              </a:rPr>
              <a:t>Some reading </a:t>
            </a:r>
            <a:r>
              <a:rPr lang="nl-NL" dirty="0" smtClean="0">
                <a:solidFill>
                  <a:srgbClr val="258987"/>
                </a:solidFill>
              </a:rPr>
              <a:t>suggestions ...</a:t>
            </a:r>
            <a:endParaRPr lang="en-US" dirty="0">
              <a:solidFill>
                <a:srgbClr val="258987"/>
              </a:solidFill>
            </a:endParaRPr>
          </a:p>
        </p:txBody>
      </p:sp>
      <p:sp>
        <p:nvSpPr>
          <p:cNvPr id="3" name="Content Placeholder 2"/>
          <p:cNvSpPr>
            <a:spLocks noGrp="1"/>
          </p:cNvSpPr>
          <p:nvPr>
            <p:ph idx="1"/>
          </p:nvPr>
        </p:nvSpPr>
        <p:spPr>
          <a:xfrm>
            <a:off x="755576" y="980728"/>
            <a:ext cx="7543800" cy="3886200"/>
          </a:xfrm>
        </p:spPr>
        <p:txBody>
          <a:bodyPr>
            <a:normAutofit fontScale="92500" lnSpcReduction="20000"/>
          </a:bodyPr>
          <a:lstStyle/>
          <a:p>
            <a:r>
              <a:rPr lang="nl-NL" dirty="0" smtClean="0"/>
              <a:t>Hoppe, R</a:t>
            </a:r>
            <a:r>
              <a:rPr lang="nl-NL" dirty="0"/>
              <a:t>., (</a:t>
            </a:r>
            <a:r>
              <a:rPr lang="nl-NL" dirty="0" smtClean="0"/>
              <a:t>1999) </a:t>
            </a:r>
            <a:r>
              <a:rPr lang="en-US" dirty="0" smtClean="0"/>
              <a:t>Policy </a:t>
            </a:r>
            <a:r>
              <a:rPr lang="en-US" dirty="0"/>
              <a:t>analysis, science, and politics: </a:t>
            </a:r>
            <a:r>
              <a:rPr lang="en-US" b="1" dirty="0"/>
              <a:t>from "speaking truth to power" to "making sense together</a:t>
            </a:r>
            <a:r>
              <a:rPr lang="en-US" dirty="0" smtClean="0"/>
              <a:t>" </a:t>
            </a:r>
            <a:r>
              <a:rPr lang="en-US" i="1" dirty="0"/>
              <a:t>Science and Public Policy </a:t>
            </a:r>
            <a:r>
              <a:rPr lang="en-US" dirty="0" smtClean="0"/>
              <a:t>26(3): </a:t>
            </a:r>
            <a:r>
              <a:rPr lang="en-US" dirty="0"/>
              <a:t>201-210</a:t>
            </a:r>
            <a:r>
              <a:rPr lang="en-US" dirty="0" smtClean="0"/>
              <a:t>.</a:t>
            </a:r>
          </a:p>
          <a:p>
            <a:pPr marL="0" indent="0">
              <a:buNone/>
            </a:pPr>
            <a:endParaRPr lang="en-US" dirty="0" smtClean="0"/>
          </a:p>
          <a:p>
            <a:r>
              <a:rPr lang="en-US" dirty="0" err="1"/>
              <a:t>Meadowcroft</a:t>
            </a:r>
            <a:r>
              <a:rPr lang="en-US" dirty="0"/>
              <a:t>, J. (2011). "</a:t>
            </a:r>
            <a:r>
              <a:rPr lang="en-US" b="1" dirty="0"/>
              <a:t>Engaging with the politics of sustainability transitions</a:t>
            </a:r>
            <a:r>
              <a:rPr lang="en-US" dirty="0"/>
              <a:t>." </a:t>
            </a:r>
            <a:r>
              <a:rPr lang="en-US" i="1" dirty="0"/>
              <a:t>Environmental Innovation and Societal Transitions </a:t>
            </a:r>
            <a:r>
              <a:rPr lang="en-US" dirty="0"/>
              <a:t>1(1): 70-75</a:t>
            </a:r>
            <a:r>
              <a:rPr lang="en-US" dirty="0" smtClean="0"/>
              <a:t>.</a:t>
            </a:r>
          </a:p>
          <a:p>
            <a:endParaRPr lang="en-US" dirty="0" smtClean="0"/>
          </a:p>
          <a:p>
            <a:r>
              <a:rPr lang="en-US" dirty="0" smtClean="0"/>
              <a:t>Dani </a:t>
            </a:r>
            <a:r>
              <a:rPr lang="en-US" dirty="0" err="1"/>
              <a:t>Rodrik</a:t>
            </a:r>
            <a:r>
              <a:rPr lang="en-US" dirty="0"/>
              <a:t> (2013) </a:t>
            </a:r>
            <a:r>
              <a:rPr lang="en-US" b="1" dirty="0"/>
              <a:t>When Ideas Trump Interests</a:t>
            </a:r>
            <a:r>
              <a:rPr lang="en-US" dirty="0"/>
              <a:t>: Preferences, World Views, and Policy Innovations, The </a:t>
            </a:r>
            <a:r>
              <a:rPr lang="en-US" i="1" dirty="0"/>
              <a:t>Journal of Economic Perspectives </a:t>
            </a:r>
            <a:r>
              <a:rPr lang="en-US" dirty="0"/>
              <a:t>(Forth</a:t>
            </a:r>
            <a:r>
              <a:rPr lang="en-US" dirty="0" smtClean="0"/>
              <a:t>.)</a:t>
            </a:r>
          </a:p>
          <a:p>
            <a:endParaRPr lang="nl-NL" dirty="0"/>
          </a:p>
          <a:p>
            <a:r>
              <a:rPr lang="en-US" dirty="0" smtClean="0"/>
              <a:t>Sewell, W.H. (1992) </a:t>
            </a:r>
            <a:r>
              <a:rPr lang="en-US" b="1" dirty="0" smtClean="0"/>
              <a:t>A </a:t>
            </a:r>
            <a:r>
              <a:rPr lang="en-US" b="1" dirty="0"/>
              <a:t>Theory of Structure: Duality, Agency, and </a:t>
            </a:r>
            <a:r>
              <a:rPr lang="en-US" b="1" dirty="0" smtClean="0"/>
              <a:t>Transformation</a:t>
            </a:r>
            <a:r>
              <a:rPr lang="en-US" dirty="0" smtClean="0"/>
              <a:t>, </a:t>
            </a:r>
            <a:r>
              <a:rPr lang="en-US" i="1" dirty="0" smtClean="0"/>
              <a:t>American </a:t>
            </a:r>
            <a:r>
              <a:rPr lang="en-US" i="1" dirty="0"/>
              <a:t>Journal of Sociology</a:t>
            </a:r>
            <a:r>
              <a:rPr lang="en-US" dirty="0" smtClean="0"/>
              <a:t>, 98(1): 1-29</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62022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74827"/>
            <a:ext cx="7543800" cy="3814192"/>
          </a:xfrm>
        </p:spPr>
        <p:txBody>
          <a:bodyPr/>
          <a:lstStyle/>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78" y="908720"/>
            <a:ext cx="6480660" cy="41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78" y="5059360"/>
            <a:ext cx="7210501" cy="1138773"/>
          </a:xfrm>
          <a:prstGeom prst="rect">
            <a:avLst/>
          </a:prstGeom>
        </p:spPr>
        <p:txBody>
          <a:bodyPr wrap="square">
            <a:spAutoFit/>
          </a:bodyPr>
          <a:lstStyle/>
          <a:p>
            <a:r>
              <a:rPr lang="en-AU" sz="3400" b="1" dirty="0">
                <a:latin typeface="+mj-lt"/>
              </a:rPr>
              <a:t>The model of disruptive </a:t>
            </a:r>
            <a:r>
              <a:rPr lang="en-AU" sz="3400" b="1" dirty="0" smtClean="0">
                <a:latin typeface="+mj-lt"/>
              </a:rPr>
              <a:t>innovation of Christensen </a:t>
            </a:r>
            <a:endParaRPr lang="en-AU" sz="3400" b="1" dirty="0">
              <a:latin typeface="+mj-lt"/>
            </a:endParaRPr>
          </a:p>
        </p:txBody>
      </p:sp>
    </p:spTree>
    <p:extLst>
      <p:ext uri="{BB962C8B-B14F-4D97-AF65-F5344CB8AC3E}">
        <p14:creationId xmlns:p14="http://schemas.microsoft.com/office/powerpoint/2010/main" val="62321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solidFill>
                  <a:srgbClr val="258987"/>
                </a:solidFill>
              </a:rPr>
              <a:t>Theories cont.</a:t>
            </a:r>
            <a:endParaRPr lang="en-AU" sz="3400" dirty="0">
              <a:solidFill>
                <a:srgbClr val="258987"/>
              </a:solidFill>
            </a:endParaRPr>
          </a:p>
        </p:txBody>
      </p:sp>
      <p:sp>
        <p:nvSpPr>
          <p:cNvPr id="3" name="Content Placeholder 2"/>
          <p:cNvSpPr>
            <a:spLocks noGrp="1"/>
          </p:cNvSpPr>
          <p:nvPr>
            <p:ph idx="1"/>
          </p:nvPr>
        </p:nvSpPr>
        <p:spPr>
          <a:xfrm>
            <a:off x="755576" y="1484784"/>
            <a:ext cx="2376264" cy="3886200"/>
          </a:xfrm>
        </p:spPr>
        <p:txBody>
          <a:bodyPr/>
          <a:lstStyle/>
          <a:p>
            <a:pPr marL="0" indent="0">
              <a:buNone/>
            </a:pPr>
            <a:r>
              <a:rPr lang="en-AU" sz="2800" dirty="0" smtClean="0"/>
              <a:t>The </a:t>
            </a:r>
            <a:r>
              <a:rPr lang="en-AU" sz="2800" b="1" dirty="0" smtClean="0"/>
              <a:t>national system of innovation </a:t>
            </a:r>
            <a:r>
              <a:rPr lang="en-AU" sz="2800" dirty="0" smtClean="0"/>
              <a:t>(NSI) model</a:t>
            </a:r>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880855"/>
            <a:ext cx="539158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28771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3169</TotalTime>
  <Words>5288</Words>
  <Application>Microsoft Office PowerPoint</Application>
  <PresentationFormat>On-screen Show (4:3)</PresentationFormat>
  <Paragraphs>376</Paragraphs>
  <Slides>71</Slides>
  <Notes>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1_Office Theme</vt:lpstr>
      <vt:lpstr>Adjacency</vt:lpstr>
      <vt:lpstr>Studying innovation  In particular the political economy of environmental policy and innovation policy</vt:lpstr>
      <vt:lpstr>I am a multi-specialist  </vt:lpstr>
      <vt:lpstr>My policy experiences</vt:lpstr>
      <vt:lpstr>About innovation studies</vt:lpstr>
      <vt:lpstr>Positivistic approaches and interpretative approaches are used</vt:lpstr>
      <vt:lpstr>Many studies are underpinned by an evolutionary perspective </vt:lpstr>
      <vt:lpstr>Theories as a set of concepts and postulate</vt:lpstr>
      <vt:lpstr>PowerPoint Presentation</vt:lpstr>
      <vt:lpstr>Theories cont.</vt:lpstr>
      <vt:lpstr>The chain-linked model</vt:lpstr>
      <vt:lpstr>Pavitt’s taxonomy</vt:lpstr>
      <vt:lpstr>A taxonomy of eco-innovators</vt:lpstr>
      <vt:lpstr>PowerPoint Presentation</vt:lpstr>
      <vt:lpstr>Theories cont.</vt:lpstr>
      <vt:lpstr>A social psychology model of behavioural change</vt:lpstr>
      <vt:lpstr>PowerPoint Presentation</vt:lpstr>
      <vt:lpstr>My critical view of the innovation literature is that</vt:lpstr>
      <vt:lpstr>PowerPoint Presentation</vt:lpstr>
      <vt:lpstr>How good is your theory?</vt:lpstr>
      <vt:lpstr>PowerPoint Presentation</vt:lpstr>
      <vt:lpstr>PowerPoint Presentation</vt:lpstr>
      <vt:lpstr>Lessons learned about development</vt:lpstr>
      <vt:lpstr>PowerPoint Presentation</vt:lpstr>
      <vt:lpstr>‘Forget’ Popper</vt:lpstr>
      <vt:lpstr>The social science research process</vt:lpstr>
      <vt:lpstr>The unity in social science</vt:lpstr>
      <vt:lpstr>Comparison of Different Research Designs (adapted from DeCuir-Gumby, 2008, pp. 125-126 and Cresswell, 2003, p. 19)</vt:lpstr>
      <vt:lpstr>About ontology</vt:lpstr>
      <vt:lpstr>On ontologies</vt:lpstr>
      <vt:lpstr>My own ontology</vt:lpstr>
      <vt:lpstr>About mixing ontologies</vt:lpstr>
      <vt:lpstr>MLP as a cross-over theory</vt:lpstr>
      <vt:lpstr>About causality</vt:lpstr>
      <vt:lpstr>On epistemology and method</vt:lpstr>
      <vt:lpstr>Critical realism</vt:lpstr>
      <vt:lpstr>PowerPoint Presentation</vt:lpstr>
      <vt:lpstr>About Case analysis</vt:lpstr>
      <vt:lpstr>PowerPoint Presentation</vt:lpstr>
      <vt:lpstr>Structures, mechanisms and events</vt:lpstr>
      <vt:lpstr>Limits of linear regression</vt:lpstr>
      <vt:lpstr>Econometrics as ‘alchemy</vt:lpstr>
      <vt:lpstr>Keynes critique of econometrics</vt:lpstr>
      <vt:lpstr>PowerPoint Presentation</vt:lpstr>
      <vt:lpstr>Two alternatives</vt:lpstr>
      <vt:lpstr>Structural Equation Modelling</vt:lpstr>
      <vt:lpstr>A SEM of environmental policy</vt:lpstr>
      <vt:lpstr>PowerPoint Presentation</vt:lpstr>
      <vt:lpstr>Fuzzy-set Qualitative Comparative Analysis</vt:lpstr>
      <vt:lpstr>PowerPoint Presentation</vt:lpstr>
      <vt:lpstr>PowerPoint Presentation</vt:lpstr>
      <vt:lpstr>Findings from the fs-QCA of Pustovrh and Jaklic (2014)</vt:lpstr>
      <vt:lpstr>An exemplary mixed method analysis</vt:lpstr>
      <vt:lpstr>Theoretical assumptions and approach</vt:lpstr>
      <vt:lpstr>PowerPoint Presentation</vt:lpstr>
      <vt:lpstr>Theoretically and empirically informed variables</vt:lpstr>
      <vt:lpstr>PowerPoint Presentation</vt:lpstr>
      <vt:lpstr>PowerPoint Presentation</vt:lpstr>
      <vt:lpstr>About the data</vt:lpstr>
      <vt:lpstr>Limitations of the data</vt:lpstr>
      <vt:lpstr>The dependent variable / the outcome</vt:lpstr>
      <vt:lpstr>The explanatory variables</vt:lpstr>
      <vt:lpstr>Hypotheses</vt:lpstr>
      <vt:lpstr>PowerPoint Presentation</vt:lpstr>
      <vt:lpstr>Method II: Fuzzy-Set Qualitative Comparative Analysis (fs/QCA)</vt:lpstr>
      <vt:lpstr>PowerPoint Presentation</vt:lpstr>
      <vt:lpstr>PowerPoint Presentation</vt:lpstr>
      <vt:lpstr>PowerPoint Presentation</vt:lpstr>
      <vt:lpstr>Solution patterns </vt:lpstr>
      <vt:lpstr>The influence of distal variables</vt:lpstr>
      <vt:lpstr>Some pointers for analysis</vt:lpstr>
      <vt:lpstr>Some reading suggestions ...</vt:lpstr>
    </vt:vector>
  </TitlesOfParts>
  <Company>IT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innovation</dc:title>
  <dc:creator>Rene Kemp</dc:creator>
  <cp:lastModifiedBy>Kemp R (MERIT)</cp:lastModifiedBy>
  <cp:revision>165</cp:revision>
  <cp:lastPrinted>2015-02-12T00:48:10Z</cp:lastPrinted>
  <dcterms:created xsi:type="dcterms:W3CDTF">2015-01-05T03:00:10Z</dcterms:created>
  <dcterms:modified xsi:type="dcterms:W3CDTF">2016-09-19T14:19:24Z</dcterms:modified>
</cp:coreProperties>
</file>